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7" r:id="rId4"/>
    <p:sldId id="282" r:id="rId5"/>
    <p:sldId id="276" r:id="rId6"/>
    <p:sldId id="283" r:id="rId7"/>
    <p:sldId id="284" r:id="rId8"/>
    <p:sldId id="259" r:id="rId9"/>
    <p:sldId id="270" r:id="rId10"/>
    <p:sldId id="269" r:id="rId11"/>
    <p:sldId id="271" r:id="rId12"/>
    <p:sldId id="261" r:id="rId13"/>
    <p:sldId id="262" r:id="rId14"/>
    <p:sldId id="272" r:id="rId15"/>
    <p:sldId id="281" r:id="rId16"/>
    <p:sldId id="280" r:id="rId17"/>
    <p:sldId id="278" r:id="rId18"/>
    <p:sldId id="267" r:id="rId19"/>
    <p:sldId id="263" r:id="rId20"/>
    <p:sldId id="264" r:id="rId21"/>
    <p:sldId id="285" r:id="rId22"/>
    <p:sldId id="265" r:id="rId23"/>
    <p:sldId id="266" r:id="rId24"/>
    <p:sldId id="275" r:id="rId25"/>
    <p:sldId id="273" r:id="rId26"/>
    <p:sldId id="27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ia" initials="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smtClean="0"/>
              <a:t>Kliknij, aby edytować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86F077B-A50F-4D64-8574-E2D6A98A5553}" type="datetimeFigureOut">
              <a:rPr lang="en-US" dirty="0"/>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9/19/2016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smtClean="0"/>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9/19/2016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5B747F8-9654-4282-85D2-65F41AAE7A75}" type="datetimeFigureOut">
              <a:rPr lang="en-US" dirty="0"/>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9/19/2016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3rdworldfarmer.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layspent.or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freerice.com/#/english-vocabulary/140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pl/search?q=change+your+mind&amp;espv=2&amp;biw=1366&amp;bih=677&amp;source=lnms&amp;tbm"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f7XhrXUoD6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gisig.iatefl.org/" TargetMode="External"/><Relationship Id="rId2" Type="http://schemas.openxmlformats.org/officeDocument/2006/relationships/hyperlink" Target="https://gisigpl.wordpress.com/" TargetMode="External"/><Relationship Id="rId1" Type="http://schemas.openxmlformats.org/officeDocument/2006/relationships/slideLayout" Target="../slideLayouts/slideLayout2.xml"/><Relationship Id="rId6" Type="http://schemas.openxmlformats.org/officeDocument/2006/relationships/hyperlink" Target="http://en-joyenglish-en.weebly.com/" TargetMode="External"/><Relationship Id="rId5" Type="http://schemas.openxmlformats.org/officeDocument/2006/relationships/hyperlink" Target="http://film-english.com/" TargetMode="External"/><Relationship Id="rId4" Type="http://schemas.openxmlformats.org/officeDocument/2006/relationships/hyperlink" Target="http://www.tesol.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layagainstallodds.c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7200" b="1" dirty="0" err="1" smtClean="0">
                <a:latin typeface="Tahoma" panose="020B0604030504040204" pitchFamily="34" charset="0"/>
                <a:ea typeface="Tahoma" panose="020B0604030504040204" pitchFamily="34" charset="0"/>
                <a:cs typeface="Tahoma" panose="020B0604030504040204" pitchFamily="34" charset="0"/>
              </a:rPr>
              <a:t>More</a:t>
            </a:r>
            <a:r>
              <a:rPr lang="pl-PL" sz="7200" b="1" dirty="0" smtClean="0">
                <a:latin typeface="Tahoma" panose="020B0604030504040204" pitchFamily="34" charset="0"/>
                <a:ea typeface="Tahoma" panose="020B0604030504040204" pitchFamily="34" charset="0"/>
                <a:cs typeface="Tahoma" panose="020B0604030504040204" pitchFamily="34" charset="0"/>
              </a:rPr>
              <a:t> </a:t>
            </a:r>
            <a:r>
              <a:rPr lang="pl-PL" sz="7200" b="1" dirty="0" err="1" smtClean="0">
                <a:latin typeface="Tahoma" panose="020B0604030504040204" pitchFamily="34" charset="0"/>
                <a:ea typeface="Tahoma" panose="020B0604030504040204" pitchFamily="34" charset="0"/>
                <a:cs typeface="Tahoma" panose="020B0604030504040204" pitchFamily="34" charset="0"/>
              </a:rPr>
              <a:t>than</a:t>
            </a:r>
            <a:r>
              <a:rPr lang="pl-PL" sz="7200" b="1" dirty="0" smtClean="0">
                <a:latin typeface="Tahoma" panose="020B0604030504040204" pitchFamily="34" charset="0"/>
                <a:ea typeface="Tahoma" panose="020B0604030504040204" pitchFamily="34" charset="0"/>
                <a:cs typeface="Tahoma" panose="020B0604030504040204" pitchFamily="34" charset="0"/>
              </a:rPr>
              <a:t> </a:t>
            </a:r>
            <a:r>
              <a:rPr lang="pl-PL" sz="7200" b="1" dirty="0" err="1" smtClean="0">
                <a:latin typeface="Tahoma" panose="020B0604030504040204" pitchFamily="34" charset="0"/>
                <a:ea typeface="Tahoma" panose="020B0604030504040204" pitchFamily="34" charset="0"/>
                <a:cs typeface="Tahoma" panose="020B0604030504040204" pitchFamily="34" charset="0"/>
              </a:rPr>
              <a:t>teaching</a:t>
            </a:r>
            <a:r>
              <a:rPr lang="pl-PL" sz="7200" b="1" dirty="0" smtClean="0">
                <a:latin typeface="Tahoma" panose="020B0604030504040204" pitchFamily="34" charset="0"/>
                <a:ea typeface="Tahoma" panose="020B0604030504040204" pitchFamily="34" charset="0"/>
                <a:cs typeface="Tahoma" panose="020B0604030504040204" pitchFamily="34" charset="0"/>
              </a:rPr>
              <a:t> English</a:t>
            </a:r>
            <a:endParaRPr lang="pl-PL" sz="7200" b="1" dirty="0">
              <a:latin typeface="Tahoma" panose="020B0604030504040204" pitchFamily="34" charset="0"/>
              <a:ea typeface="Tahoma" panose="020B0604030504040204" pitchFamily="34" charset="0"/>
              <a:cs typeface="Tahoma" panose="020B0604030504040204" pitchFamily="34" charset="0"/>
            </a:endParaRPr>
          </a:p>
        </p:txBody>
      </p:sp>
      <p:sp>
        <p:nvSpPr>
          <p:cNvPr id="3" name="Podtytuł 2"/>
          <p:cNvSpPr>
            <a:spLocks noGrp="1"/>
          </p:cNvSpPr>
          <p:nvPr>
            <p:ph type="subTitle" idx="1"/>
          </p:nvPr>
        </p:nvSpPr>
        <p:spPr/>
        <p:txBody>
          <a:bodyPr/>
          <a:lstStyle/>
          <a:p>
            <a:r>
              <a:rPr lang="pl-PL" dirty="0" smtClean="0"/>
              <a:t>25th IATEFL POLAND CONFERENCE</a:t>
            </a:r>
          </a:p>
          <a:p>
            <a:r>
              <a:rPr lang="pl-PL" dirty="0" smtClean="0"/>
              <a:t>Szczecin 2016</a:t>
            </a:r>
            <a:endParaRPr lang="pl-PL" dirty="0"/>
          </a:p>
        </p:txBody>
      </p:sp>
    </p:spTree>
    <p:extLst>
      <p:ext uri="{BB962C8B-B14F-4D97-AF65-F5344CB8AC3E}">
        <p14:creationId xmlns:p14="http://schemas.microsoft.com/office/powerpoint/2010/main" val="98705959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5820" y="355183"/>
            <a:ext cx="10058400" cy="1165007"/>
          </a:xfrm>
        </p:spPr>
        <p:txBody>
          <a:bodyPr>
            <a:normAutofit fontScale="90000"/>
          </a:bodyPr>
          <a:lstStyle/>
          <a:p>
            <a:r>
              <a:rPr lang="pl-PL" b="1" dirty="0" smtClean="0">
                <a:latin typeface="Times New Roman" panose="02020603050405020304" pitchFamily="18" charset="0"/>
                <a:cs typeface="Times New Roman" panose="02020603050405020304" pitchFamily="18" charset="0"/>
              </a:rPr>
              <a:t/>
            </a:r>
            <a:br>
              <a:rPr lang="pl-PL" b="1" dirty="0" smtClean="0">
                <a:latin typeface="Times New Roman" panose="02020603050405020304" pitchFamily="18" charset="0"/>
                <a:cs typeface="Times New Roman" panose="02020603050405020304" pitchFamily="18" charset="0"/>
              </a:rPr>
            </a:br>
            <a:r>
              <a:rPr lang="pl-PL" b="1" dirty="0">
                <a:latin typeface="Times New Roman" panose="02020603050405020304" pitchFamily="18" charset="0"/>
                <a:cs typeface="Times New Roman" panose="02020603050405020304" pitchFamily="18" charset="0"/>
              </a:rPr>
              <a:t/>
            </a:r>
            <a:br>
              <a:rPr lang="pl-PL" b="1" dirty="0">
                <a:latin typeface="Times New Roman" panose="02020603050405020304" pitchFamily="18" charset="0"/>
                <a:cs typeface="Times New Roman" panose="02020603050405020304" pitchFamily="18" charset="0"/>
              </a:rPr>
            </a:br>
            <a:r>
              <a:rPr lang="pl-PL" b="1" dirty="0">
                <a:latin typeface="Times New Roman" panose="02020603050405020304" pitchFamily="18" charset="0"/>
                <a:cs typeface="Times New Roman" panose="02020603050405020304" pitchFamily="18" charset="0"/>
              </a:rPr>
              <a:t/>
            </a:r>
            <a:br>
              <a:rPr lang="pl-PL" b="1" dirty="0">
                <a:latin typeface="Times New Roman" panose="02020603050405020304" pitchFamily="18" charset="0"/>
                <a:cs typeface="Times New Roman" panose="02020603050405020304" pitchFamily="18" charset="0"/>
              </a:rPr>
            </a:br>
            <a:r>
              <a:rPr lang="pl-PL" b="1" dirty="0" smtClean="0">
                <a:latin typeface="Tahoma" panose="020B0604030504040204" pitchFamily="34" charset="0"/>
                <a:ea typeface="Tahoma" panose="020B0604030504040204" pitchFamily="34" charset="0"/>
                <a:cs typeface="Tahoma" panose="020B0604030504040204" pitchFamily="34" charset="0"/>
              </a:rPr>
              <a:t>3rd </a:t>
            </a:r>
            <a:r>
              <a:rPr lang="pl-PL" b="1" dirty="0" err="1">
                <a:latin typeface="Tahoma" panose="020B0604030504040204" pitchFamily="34" charset="0"/>
                <a:ea typeface="Tahoma" panose="020B0604030504040204" pitchFamily="34" charset="0"/>
                <a:cs typeface="Tahoma" panose="020B0604030504040204" pitchFamily="34" charset="0"/>
              </a:rPr>
              <a:t>world</a:t>
            </a:r>
            <a:r>
              <a:rPr lang="pl-PL" b="1" dirty="0">
                <a:latin typeface="Tahoma" panose="020B0604030504040204" pitchFamily="34" charset="0"/>
                <a:ea typeface="Tahoma" panose="020B0604030504040204" pitchFamily="34" charset="0"/>
                <a:cs typeface="Tahoma" panose="020B0604030504040204" pitchFamily="34" charset="0"/>
              </a:rPr>
              <a:t> farmer</a:t>
            </a:r>
            <a:r>
              <a:rPr lang="pl-PL" dirty="0">
                <a:latin typeface="Tahoma" panose="020B0604030504040204" pitchFamily="34" charset="0"/>
                <a:ea typeface="Tahoma" panose="020B0604030504040204" pitchFamily="34" charset="0"/>
                <a:cs typeface="Tahoma" panose="020B0604030504040204" pitchFamily="34" charset="0"/>
              </a:rPr>
              <a:t> </a:t>
            </a:r>
            <a:r>
              <a:rPr lang="pl-PL" dirty="0" smtClean="0">
                <a:latin typeface="Tahoma" panose="020B0604030504040204" pitchFamily="34" charset="0"/>
                <a:ea typeface="Tahoma" panose="020B0604030504040204" pitchFamily="34" charset="0"/>
                <a:cs typeface="Tahoma" panose="020B0604030504040204" pitchFamily="34" charset="0"/>
              </a:rPr>
              <a:t/>
            </a:r>
            <a:br>
              <a:rPr lang="pl-PL" dirty="0" smtClean="0">
                <a:latin typeface="Tahoma" panose="020B0604030504040204" pitchFamily="34" charset="0"/>
                <a:ea typeface="Tahoma" panose="020B0604030504040204" pitchFamily="34" charset="0"/>
                <a:cs typeface="Tahoma" panose="020B0604030504040204" pitchFamily="34" charset="0"/>
              </a:rPr>
            </a:br>
            <a:r>
              <a:rPr lang="pl-PL" sz="4000" dirty="0" smtClean="0">
                <a:latin typeface="Tahoma" panose="020B0604030504040204" pitchFamily="34" charset="0"/>
                <a:ea typeface="Tahoma" panose="020B0604030504040204" pitchFamily="34" charset="0"/>
                <a:cs typeface="Tahoma" panose="020B0604030504040204" pitchFamily="34" charset="0"/>
                <a:hlinkClick r:id="rId2"/>
              </a:rPr>
              <a:t>http</a:t>
            </a:r>
            <a:r>
              <a:rPr lang="pl-PL" sz="4000" dirty="0">
                <a:latin typeface="Tahoma" panose="020B0604030504040204" pitchFamily="34" charset="0"/>
                <a:ea typeface="Tahoma" panose="020B0604030504040204" pitchFamily="34" charset="0"/>
                <a:cs typeface="Tahoma" panose="020B0604030504040204" pitchFamily="34" charset="0"/>
                <a:hlinkClick r:id="rId2"/>
              </a:rPr>
              <a:t>://3rdworldfarmer.com</a:t>
            </a:r>
            <a:r>
              <a:rPr lang="pl-PL" sz="4000" dirty="0" smtClean="0">
                <a:latin typeface="Tahoma" panose="020B0604030504040204" pitchFamily="34" charset="0"/>
                <a:ea typeface="Tahoma" panose="020B0604030504040204" pitchFamily="34" charset="0"/>
                <a:cs typeface="Tahoma" panose="020B0604030504040204" pitchFamily="34" charset="0"/>
                <a:hlinkClick r:id="rId2"/>
              </a:rPr>
              <a:t>/</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480" t="7965" r="3989" b="12788"/>
          <a:stretch/>
        </p:blipFill>
        <p:spPr bwMode="auto">
          <a:xfrm>
            <a:off x="1262811" y="1835348"/>
            <a:ext cx="9824426" cy="502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63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54" t="8375" r="633" b="4396"/>
          <a:stretch/>
        </p:blipFill>
        <p:spPr bwMode="auto">
          <a:xfrm>
            <a:off x="1446959" y="1840230"/>
            <a:ext cx="9210216" cy="501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377190" y="514350"/>
            <a:ext cx="10058400" cy="1107857"/>
          </a:xfrm>
        </p:spPr>
        <p:txBody>
          <a:bodyPr>
            <a:normAutofit fontScale="90000"/>
          </a:bodyPr>
          <a:lstStyle/>
          <a:p>
            <a:r>
              <a:rPr lang="pl-PL" b="1" dirty="0" smtClean="0">
                <a:latin typeface="Times New Roman" panose="02020603050405020304" pitchFamily="18" charset="0"/>
                <a:cs typeface="Times New Roman" panose="02020603050405020304" pitchFamily="18" charset="0"/>
              </a:rPr>
              <a:t>	</a:t>
            </a:r>
            <a:r>
              <a:rPr lang="pl-PL" sz="4900" b="1" dirty="0" err="1" smtClean="0">
                <a:latin typeface="Tahoma" panose="020B0604030504040204" pitchFamily="34" charset="0"/>
                <a:ea typeface="Tahoma" panose="020B0604030504040204" pitchFamily="34" charset="0"/>
                <a:cs typeface="Tahoma" panose="020B0604030504040204" pitchFamily="34" charset="0"/>
              </a:rPr>
              <a:t>Spent</a:t>
            </a:r>
            <a:r>
              <a:rPr lang="pl-PL" dirty="0" smtClean="0">
                <a:latin typeface="Tahoma" panose="020B0604030504040204" pitchFamily="34" charset="0"/>
                <a:ea typeface="Tahoma" panose="020B0604030504040204" pitchFamily="34" charset="0"/>
                <a:cs typeface="Tahoma" panose="020B0604030504040204" pitchFamily="34" charset="0"/>
              </a:rPr>
              <a:t> </a:t>
            </a:r>
            <a:br>
              <a:rPr lang="pl-PL" dirty="0" smtClean="0">
                <a:latin typeface="Tahoma" panose="020B0604030504040204" pitchFamily="34" charset="0"/>
                <a:ea typeface="Tahoma" panose="020B0604030504040204" pitchFamily="34" charset="0"/>
                <a:cs typeface="Tahoma" panose="020B0604030504040204" pitchFamily="34" charset="0"/>
              </a:rPr>
            </a:br>
            <a:r>
              <a:rPr lang="pl-PL" dirty="0" smtClean="0">
                <a:latin typeface="Tahoma" panose="020B0604030504040204" pitchFamily="34" charset="0"/>
                <a:ea typeface="Tahoma" panose="020B0604030504040204" pitchFamily="34" charset="0"/>
                <a:cs typeface="Tahoma" panose="020B0604030504040204" pitchFamily="34" charset="0"/>
              </a:rPr>
              <a:t>	</a:t>
            </a:r>
            <a:r>
              <a:rPr lang="pl-PL" sz="3600" dirty="0" smtClean="0">
                <a:latin typeface="Tahoma" panose="020B0604030504040204" pitchFamily="34" charset="0"/>
                <a:ea typeface="Tahoma" panose="020B0604030504040204" pitchFamily="34" charset="0"/>
                <a:cs typeface="Tahoma" panose="020B0604030504040204" pitchFamily="34" charset="0"/>
                <a:hlinkClick r:id="rId3"/>
              </a:rPr>
              <a:t>http</a:t>
            </a:r>
            <a:r>
              <a:rPr lang="pl-PL" sz="3600" dirty="0">
                <a:latin typeface="Tahoma" panose="020B0604030504040204" pitchFamily="34" charset="0"/>
                <a:ea typeface="Tahoma" panose="020B0604030504040204" pitchFamily="34" charset="0"/>
                <a:cs typeface="Tahoma" panose="020B0604030504040204" pitchFamily="34" charset="0"/>
                <a:hlinkClick r:id="rId3"/>
              </a:rPr>
              <a:t>://playspent.org</a:t>
            </a:r>
            <a:r>
              <a:rPr lang="pl-PL" sz="3600" dirty="0" smtClean="0">
                <a:latin typeface="Tahoma" panose="020B0604030504040204" pitchFamily="34" charset="0"/>
                <a:ea typeface="Tahoma" panose="020B0604030504040204" pitchFamily="34" charset="0"/>
                <a:cs typeface="Tahoma" panose="020B0604030504040204" pitchFamily="34" charset="0"/>
                <a:hlinkClick r:id="rId3"/>
              </a:rPr>
              <a:t>/</a:t>
            </a:r>
            <a:endParaRPr lang="pl-PL"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737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286604"/>
            <a:ext cx="10058400" cy="1371716"/>
          </a:xfrm>
        </p:spPr>
        <p:txBody>
          <a:bodyPr>
            <a:normAutofit/>
          </a:bodyPr>
          <a:lstStyle/>
          <a:p>
            <a:r>
              <a:rPr lang="pl-PL" sz="4400" b="1" dirty="0" err="1" smtClean="0">
                <a:latin typeface="Tahoma" panose="020B0604030504040204" pitchFamily="34" charset="0"/>
                <a:ea typeface="Tahoma" panose="020B0604030504040204" pitchFamily="34" charset="0"/>
                <a:cs typeface="Tahoma" panose="020B0604030504040204" pitchFamily="34" charset="0"/>
              </a:rPr>
              <a:t>Free</a:t>
            </a:r>
            <a:r>
              <a:rPr lang="pl-PL" sz="4400" b="1" dirty="0" smtClean="0">
                <a:latin typeface="Tahoma" panose="020B0604030504040204" pitchFamily="34" charset="0"/>
                <a:ea typeface="Tahoma" panose="020B0604030504040204" pitchFamily="34" charset="0"/>
                <a:cs typeface="Tahoma" panose="020B0604030504040204" pitchFamily="34" charset="0"/>
              </a:rPr>
              <a:t> </a:t>
            </a:r>
            <a:r>
              <a:rPr lang="pl-PL" sz="4400" b="1" dirty="0" err="1" smtClean="0">
                <a:latin typeface="Tahoma" panose="020B0604030504040204" pitchFamily="34" charset="0"/>
                <a:ea typeface="Tahoma" panose="020B0604030504040204" pitchFamily="34" charset="0"/>
                <a:cs typeface="Tahoma" panose="020B0604030504040204" pitchFamily="34" charset="0"/>
              </a:rPr>
              <a:t>rice</a:t>
            </a:r>
            <a:r>
              <a:rPr lang="pl-PL" b="1" dirty="0" smtClean="0">
                <a:latin typeface="Tahoma" panose="020B0604030504040204" pitchFamily="34" charset="0"/>
                <a:ea typeface="Tahoma" panose="020B0604030504040204" pitchFamily="34" charset="0"/>
                <a:cs typeface="Tahoma" panose="020B0604030504040204" pitchFamily="34" charset="0"/>
              </a:rPr>
              <a:t> </a:t>
            </a:r>
            <a:br>
              <a:rPr lang="pl-PL" b="1" dirty="0" smtClean="0">
                <a:latin typeface="Tahoma" panose="020B0604030504040204" pitchFamily="34" charset="0"/>
                <a:ea typeface="Tahoma" panose="020B0604030504040204" pitchFamily="34" charset="0"/>
                <a:cs typeface="Tahoma" panose="020B0604030504040204" pitchFamily="34" charset="0"/>
              </a:rPr>
            </a:br>
            <a:r>
              <a:rPr lang="pl-PL" sz="3200" dirty="0" smtClean="0">
                <a:latin typeface="Tahoma" panose="020B0604030504040204" pitchFamily="34" charset="0"/>
                <a:ea typeface="Tahoma" panose="020B0604030504040204" pitchFamily="34" charset="0"/>
                <a:cs typeface="Tahoma" panose="020B0604030504040204" pitchFamily="34" charset="0"/>
                <a:hlinkClick r:id="rId2"/>
              </a:rPr>
              <a:t>http</a:t>
            </a:r>
            <a:r>
              <a:rPr lang="pl-PL" sz="3200" dirty="0">
                <a:latin typeface="Tahoma" panose="020B0604030504040204" pitchFamily="34" charset="0"/>
                <a:ea typeface="Tahoma" panose="020B0604030504040204" pitchFamily="34" charset="0"/>
                <a:cs typeface="Tahoma" panose="020B0604030504040204" pitchFamily="34" charset="0"/>
                <a:hlinkClick r:id="rId2"/>
              </a:rPr>
              <a:t>://freerice.com/#/</a:t>
            </a:r>
            <a:r>
              <a:rPr lang="pl-PL" sz="3200" dirty="0" smtClean="0">
                <a:latin typeface="Tahoma" panose="020B0604030504040204" pitchFamily="34" charset="0"/>
                <a:ea typeface="Tahoma" panose="020B0604030504040204" pitchFamily="34" charset="0"/>
                <a:cs typeface="Tahoma" panose="020B0604030504040204" pitchFamily="34" charset="0"/>
                <a:hlinkClick r:id="rId2"/>
              </a:rPr>
              <a:t>english-vocabulary/1402</a:t>
            </a:r>
            <a:r>
              <a:rPr lang="pl-PL" sz="3200" dirty="0" smtClean="0"/>
              <a:t>	</a:t>
            </a:r>
            <a:endParaRPr lang="pl-PL" sz="3200" dirty="0"/>
          </a:p>
        </p:txBody>
      </p:sp>
      <p:pic>
        <p:nvPicPr>
          <p:cNvPr id="4098" name="Picture 2"/>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rcRect/>
          <a:stretch>
            <a:fillRect/>
          </a:stretch>
        </p:blipFill>
        <p:spPr bwMode="auto">
          <a:xfrm>
            <a:off x="1097280" y="1827046"/>
            <a:ext cx="10085981" cy="503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9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878" y="681925"/>
            <a:ext cx="9674042" cy="867905"/>
          </a:xfrm>
        </p:spPr>
        <p:txBody>
          <a:bodyPr>
            <a:normAutofit fontScale="90000"/>
          </a:bodyPr>
          <a:lstStyle/>
          <a:p>
            <a:r>
              <a:rPr lang="pl-PL" sz="4000" dirty="0" smtClean="0">
                <a:latin typeface="Times New Roman" panose="02020603050405020304" pitchFamily="18" charset="0"/>
                <a:cs typeface="Times New Roman" panose="02020603050405020304" pitchFamily="18" charset="0"/>
              </a:rPr>
              <a:t/>
            </a:r>
            <a:br>
              <a:rPr lang="pl-PL" sz="4000" dirty="0" smtClean="0">
                <a:latin typeface="Times New Roman" panose="02020603050405020304" pitchFamily="18" charset="0"/>
                <a:cs typeface="Times New Roman" panose="02020603050405020304" pitchFamily="18" charset="0"/>
              </a:rPr>
            </a:br>
            <a:r>
              <a:rPr lang="pl-PL" sz="4900" b="1" dirty="0" err="1" smtClean="0">
                <a:latin typeface="Tahoma" panose="020B0604030504040204" pitchFamily="34" charset="0"/>
                <a:ea typeface="Tahoma" panose="020B0604030504040204" pitchFamily="34" charset="0"/>
                <a:cs typeface="Tahoma" panose="020B0604030504040204" pitchFamily="34" charset="0"/>
              </a:rPr>
              <a:t>Where</a:t>
            </a:r>
            <a:r>
              <a:rPr lang="pl-PL" sz="4900" b="1" dirty="0" smtClean="0">
                <a:latin typeface="Tahoma" panose="020B0604030504040204" pitchFamily="34" charset="0"/>
                <a:ea typeface="Tahoma" panose="020B0604030504040204" pitchFamily="34" charset="0"/>
                <a:cs typeface="Tahoma" panose="020B0604030504040204" pitchFamily="34" charset="0"/>
              </a:rPr>
              <a:t> </a:t>
            </a:r>
            <a:r>
              <a:rPr lang="pl-PL" sz="4900" b="1" dirty="0" err="1">
                <a:latin typeface="Tahoma" panose="020B0604030504040204" pitchFamily="34" charset="0"/>
                <a:ea typeface="Tahoma" panose="020B0604030504040204" pitchFamily="34" charset="0"/>
                <a:cs typeface="Tahoma" panose="020B0604030504040204" pitchFamily="34" charset="0"/>
              </a:rPr>
              <a:t>is</a:t>
            </a:r>
            <a:r>
              <a:rPr lang="pl-PL" sz="4900" b="1" dirty="0">
                <a:latin typeface="Tahoma" panose="020B0604030504040204" pitchFamily="34" charset="0"/>
                <a:ea typeface="Tahoma" panose="020B0604030504040204" pitchFamily="34" charset="0"/>
                <a:cs typeface="Tahoma" panose="020B0604030504040204" pitchFamily="34" charset="0"/>
              </a:rPr>
              <a:t> </a:t>
            </a:r>
            <a:r>
              <a:rPr lang="pl-PL" sz="4900" b="1" dirty="0" smtClean="0">
                <a:latin typeface="Tahoma" panose="020B0604030504040204" pitchFamily="34" charset="0"/>
                <a:ea typeface="Tahoma" panose="020B0604030504040204" pitchFamily="34" charset="0"/>
                <a:cs typeface="Tahoma" panose="020B0604030504040204" pitchFamily="34" charset="0"/>
              </a:rPr>
              <a:t>the </a:t>
            </a:r>
            <a:r>
              <a:rPr lang="pl-PL" sz="4900" b="1" dirty="0" err="1" smtClean="0">
                <a:latin typeface="Tahoma" panose="020B0604030504040204" pitchFamily="34" charset="0"/>
                <a:ea typeface="Tahoma" panose="020B0604030504040204" pitchFamily="34" charset="0"/>
                <a:cs typeface="Tahoma" panose="020B0604030504040204" pitchFamily="34" charset="0"/>
              </a:rPr>
              <a:t>language</a:t>
            </a:r>
            <a:r>
              <a:rPr lang="pl-PL" sz="4900" b="1" dirty="0" smtClean="0">
                <a:latin typeface="Tahoma" panose="020B0604030504040204" pitchFamily="34" charset="0"/>
                <a:ea typeface="Tahoma" panose="020B0604030504040204" pitchFamily="34" charset="0"/>
                <a:cs typeface="Tahoma" panose="020B0604030504040204" pitchFamily="34" charset="0"/>
              </a:rPr>
              <a:t> </a:t>
            </a:r>
            <a:r>
              <a:rPr lang="pl-PL" sz="4900" b="1" dirty="0" err="1">
                <a:latin typeface="Tahoma" panose="020B0604030504040204" pitchFamily="34" charset="0"/>
                <a:ea typeface="Tahoma" panose="020B0604030504040204" pitchFamily="34" charset="0"/>
                <a:cs typeface="Tahoma" panose="020B0604030504040204" pitchFamily="34" charset="0"/>
              </a:rPr>
              <a:t>practice</a:t>
            </a:r>
            <a:r>
              <a:rPr lang="pl-PL" sz="4900" b="1" dirty="0">
                <a:latin typeface="Tahoma" panose="020B0604030504040204" pitchFamily="34" charset="0"/>
                <a:ea typeface="Tahoma" panose="020B0604030504040204" pitchFamily="34" charset="0"/>
                <a:cs typeface="Tahoma" panose="020B0604030504040204" pitchFamily="34" charset="0"/>
              </a:rPr>
              <a:t>?</a:t>
            </a:r>
          </a:p>
        </p:txBody>
      </p:sp>
      <p:pic>
        <p:nvPicPr>
          <p:cNvPr id="5122" name="Picture 2"/>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2328814" y="1846263"/>
            <a:ext cx="7820214" cy="501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ole tekstowe 2"/>
          <p:cNvSpPr txBox="1"/>
          <p:nvPr/>
        </p:nvSpPr>
        <p:spPr>
          <a:xfrm>
            <a:off x="7281746" y="6501160"/>
            <a:ext cx="5307981" cy="253916"/>
          </a:xfrm>
          <a:prstGeom prst="rect">
            <a:avLst/>
          </a:prstGeom>
          <a:noFill/>
        </p:spPr>
        <p:txBody>
          <a:bodyPr wrap="square" rtlCol="0">
            <a:spAutoFit/>
          </a:bodyPr>
          <a:lstStyle/>
          <a:p>
            <a:r>
              <a:rPr lang="pl-PL" sz="1050" dirty="0"/>
              <a:t>https://static.independent.co.uk/s3fs-public/indy100/e1t_MupEpl/22521-1qchzq8.jpg</a:t>
            </a:r>
          </a:p>
        </p:txBody>
      </p:sp>
    </p:spTree>
    <p:extLst>
      <p:ext uri="{BB962C8B-B14F-4D97-AF65-F5344CB8AC3E}">
        <p14:creationId xmlns:p14="http://schemas.microsoft.com/office/powerpoint/2010/main" val="9165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400" b="1" dirty="0" smtClean="0">
                <a:latin typeface="Tahoma" panose="020B0604030504040204" pitchFamily="34" charset="0"/>
                <a:ea typeface="Tahoma" panose="020B0604030504040204" pitchFamily="34" charset="0"/>
                <a:cs typeface="Tahoma" panose="020B0604030504040204" pitchFamily="34" charset="0"/>
              </a:rPr>
              <a:t>Gallery tour</a:t>
            </a:r>
            <a:endParaRPr lang="pl-PL"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sz="half" idx="1"/>
          </p:nvPr>
        </p:nvSpPr>
        <p:spPr>
          <a:xfrm>
            <a:off x="1097278" y="1845734"/>
            <a:ext cx="3691698" cy="4023360"/>
          </a:xfrm>
        </p:spPr>
        <p:txBody>
          <a:bodyPr>
            <a:normAutofit/>
          </a:bodyPr>
          <a:lstStyle/>
          <a:p>
            <a:pPr marL="0" indent="0" algn="ctr">
              <a:buNone/>
            </a:pPr>
            <a:endParaRPr lang="pl-PL" sz="4000" dirty="0" smtClean="0">
              <a:latin typeface="Times New Roman" panose="02020603050405020304" pitchFamily="18" charset="0"/>
              <a:cs typeface="Times New Roman" panose="02020603050405020304" pitchFamily="18" charset="0"/>
            </a:endParaRPr>
          </a:p>
          <a:p>
            <a:pPr marL="0" indent="0" algn="ctr">
              <a:buNone/>
            </a:pPr>
            <a:r>
              <a:rPr lang="pl-PL" sz="4000" dirty="0" err="1" smtClean="0">
                <a:latin typeface="Tahoma" panose="020B0604030504040204" pitchFamily="34" charset="0"/>
                <a:ea typeface="Tahoma" panose="020B0604030504040204" pitchFamily="34" charset="0"/>
                <a:cs typeface="Tahoma" panose="020B0604030504040204" pitchFamily="34" charset="0"/>
              </a:rPr>
              <a:t>Change</a:t>
            </a:r>
            <a:r>
              <a:rPr lang="pl-PL" sz="4000" dirty="0" smtClean="0">
                <a:latin typeface="Tahoma" panose="020B0604030504040204" pitchFamily="34" charset="0"/>
                <a:ea typeface="Tahoma" panose="020B0604030504040204" pitchFamily="34" charset="0"/>
                <a:cs typeface="Tahoma" panose="020B0604030504040204" pitchFamily="34" charset="0"/>
              </a:rPr>
              <a:t> </a:t>
            </a:r>
            <a:r>
              <a:rPr lang="pl-PL" sz="4000" dirty="0" err="1" smtClean="0">
                <a:latin typeface="Tahoma" panose="020B0604030504040204" pitchFamily="34" charset="0"/>
                <a:ea typeface="Tahoma" panose="020B0604030504040204" pitchFamily="34" charset="0"/>
                <a:cs typeface="Tahoma" panose="020B0604030504040204" pitchFamily="34" charset="0"/>
              </a:rPr>
              <a:t>your</a:t>
            </a:r>
            <a:r>
              <a:rPr lang="pl-PL" sz="4000" dirty="0" smtClean="0">
                <a:latin typeface="Tahoma" panose="020B0604030504040204" pitchFamily="34" charset="0"/>
                <a:ea typeface="Tahoma" panose="020B0604030504040204" pitchFamily="34" charset="0"/>
                <a:cs typeface="Tahoma" panose="020B0604030504040204" pitchFamily="34" charset="0"/>
              </a:rPr>
              <a:t> </a:t>
            </a:r>
            <a:r>
              <a:rPr lang="pl-PL" sz="4000" dirty="0" err="1" smtClean="0">
                <a:latin typeface="Tahoma" panose="020B0604030504040204" pitchFamily="34" charset="0"/>
                <a:ea typeface="Tahoma" panose="020B0604030504040204" pitchFamily="34" charset="0"/>
                <a:cs typeface="Tahoma" panose="020B0604030504040204" pitchFamily="34" charset="0"/>
              </a:rPr>
              <a:t>mind</a:t>
            </a:r>
            <a:r>
              <a:rPr lang="pl-PL" sz="4000" dirty="0" smtClean="0">
                <a:latin typeface="Tahoma" panose="020B0604030504040204" pitchFamily="34" charset="0"/>
                <a:ea typeface="Tahoma" panose="020B0604030504040204" pitchFamily="34" charset="0"/>
                <a:cs typeface="Tahoma" panose="020B0604030504040204" pitchFamily="34" charset="0"/>
              </a:rPr>
              <a:t> </a:t>
            </a:r>
            <a:r>
              <a:rPr lang="pl-PL" sz="4000" dirty="0" err="1" smtClean="0">
                <a:latin typeface="Tahoma" panose="020B0604030504040204" pitchFamily="34" charset="0"/>
                <a:ea typeface="Tahoma" panose="020B0604030504040204" pitchFamily="34" charset="0"/>
                <a:cs typeface="Tahoma" panose="020B0604030504040204" pitchFamily="34" charset="0"/>
              </a:rPr>
              <a:t>changing</a:t>
            </a:r>
            <a:r>
              <a:rPr lang="pl-PL" sz="4000" dirty="0" smtClean="0">
                <a:latin typeface="Tahoma" panose="020B0604030504040204" pitchFamily="34" charset="0"/>
                <a:ea typeface="Tahoma" panose="020B0604030504040204" pitchFamily="34" charset="0"/>
                <a:cs typeface="Tahoma" panose="020B0604030504040204" pitchFamily="34" charset="0"/>
              </a:rPr>
              <a:t> </a:t>
            </a:r>
            <a:r>
              <a:rPr lang="pl-PL" sz="4000" dirty="0" err="1" smtClean="0">
                <a:latin typeface="Tahoma" panose="020B0604030504040204" pitchFamily="34" charset="0"/>
                <a:ea typeface="Tahoma" panose="020B0604030504040204" pitchFamily="34" charset="0"/>
                <a:cs typeface="Tahoma" panose="020B0604030504040204" pitchFamily="34" charset="0"/>
              </a:rPr>
              <a:t>your</a:t>
            </a:r>
            <a:r>
              <a:rPr lang="pl-PL" sz="4000" dirty="0" smtClean="0">
                <a:latin typeface="Tahoma" panose="020B0604030504040204" pitchFamily="34" charset="0"/>
                <a:ea typeface="Tahoma" panose="020B0604030504040204" pitchFamily="34" charset="0"/>
                <a:cs typeface="Tahoma" panose="020B0604030504040204" pitchFamily="34" charset="0"/>
              </a:rPr>
              <a:t> </a:t>
            </a:r>
            <a:r>
              <a:rPr lang="pl-PL" sz="4000" dirty="0" err="1" smtClean="0">
                <a:latin typeface="Tahoma" panose="020B0604030504040204" pitchFamily="34" charset="0"/>
                <a:ea typeface="Tahoma" panose="020B0604030504040204" pitchFamily="34" charset="0"/>
                <a:cs typeface="Tahoma" panose="020B0604030504040204" pitchFamily="34" charset="0"/>
              </a:rPr>
              <a:t>perception</a:t>
            </a:r>
            <a:endParaRPr lang="pl-PL" sz="4000" dirty="0" smtClean="0">
              <a:latin typeface="Tahoma" panose="020B0604030504040204" pitchFamily="34" charset="0"/>
              <a:ea typeface="Tahoma" panose="020B0604030504040204" pitchFamily="34" charset="0"/>
              <a:cs typeface="Tahoma" panose="020B0604030504040204" pitchFamily="34" charset="0"/>
            </a:endParaRPr>
          </a:p>
          <a:p>
            <a:endParaRPr lang="pl-PL" sz="4000" dirty="0">
              <a:latin typeface="Times New Roman" panose="02020603050405020304" pitchFamily="18" charset="0"/>
              <a:cs typeface="Times New Roman" panose="02020603050405020304" pitchFamily="18" charset="0"/>
            </a:endParaRPr>
          </a:p>
        </p:txBody>
      </p:sp>
      <p:sp>
        <p:nvSpPr>
          <p:cNvPr id="5" name="Symbol zastępczy zawartości 4"/>
          <p:cNvSpPr>
            <a:spLocks noGrp="1"/>
          </p:cNvSpPr>
          <p:nvPr>
            <p:ph sz="half" idx="2"/>
          </p:nvPr>
        </p:nvSpPr>
        <p:spPr/>
        <p:txBody>
          <a:bodyPr/>
          <a:lstStyle/>
          <a:p>
            <a:endParaRPr lang="pl-PL" dirty="0"/>
          </a:p>
        </p:txBody>
      </p:sp>
      <p:pic>
        <p:nvPicPr>
          <p:cNvPr id="717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204674" y="462406"/>
            <a:ext cx="6987326" cy="5848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ole tekstowe 7"/>
          <p:cNvSpPr txBox="1"/>
          <p:nvPr/>
        </p:nvSpPr>
        <p:spPr>
          <a:xfrm rot="10800000" flipV="1">
            <a:off x="6235172" y="6311127"/>
            <a:ext cx="4926330" cy="338554"/>
          </a:xfrm>
          <a:prstGeom prst="rect">
            <a:avLst/>
          </a:prstGeom>
          <a:noFill/>
        </p:spPr>
        <p:txBody>
          <a:bodyPr wrap="square" rtlCol="0">
            <a:spAutoFit/>
          </a:bodyPr>
          <a:lstStyle/>
          <a:p>
            <a:r>
              <a:rPr lang="pl-PL" sz="800" dirty="0">
                <a:latin typeface="Times New Roman" panose="02020603050405020304" pitchFamily="18" charset="0"/>
                <a:cs typeface="Times New Roman" panose="02020603050405020304" pitchFamily="18" charset="0"/>
                <a:hlinkClick r:id="rId3"/>
              </a:rPr>
              <a:t>https://www.google.pl/search?q=change+your+mind&amp;espv=2&amp;biw=1366&amp;bih=677&amp;source=lnms&amp;tbm</a:t>
            </a:r>
            <a:r>
              <a:rPr lang="pl-PL" sz="800" dirty="0" smtClean="0">
                <a:latin typeface="Times New Roman" panose="02020603050405020304" pitchFamily="18" charset="0"/>
                <a:cs typeface="Times New Roman" panose="02020603050405020304" pitchFamily="18" charset="0"/>
              </a:rPr>
              <a:t>=</a:t>
            </a:r>
          </a:p>
          <a:p>
            <a:r>
              <a:rPr lang="pl-PL" sz="800" dirty="0" err="1" smtClean="0">
                <a:latin typeface="Times New Roman" panose="02020603050405020304" pitchFamily="18" charset="0"/>
                <a:cs typeface="Times New Roman" panose="02020603050405020304" pitchFamily="18" charset="0"/>
              </a:rPr>
              <a:t>isch&amp;sa</a:t>
            </a:r>
            <a:r>
              <a:rPr lang="pl-PL" sz="800" dirty="0" smtClean="0">
                <a:latin typeface="Times New Roman" panose="02020603050405020304" pitchFamily="18" charset="0"/>
                <a:cs typeface="Times New Roman" panose="02020603050405020304" pitchFamily="18" charset="0"/>
              </a:rPr>
              <a:t>=</a:t>
            </a:r>
            <a:r>
              <a:rPr lang="pl-PL" sz="800" dirty="0" err="1" smtClean="0">
                <a:latin typeface="Times New Roman" panose="02020603050405020304" pitchFamily="18" charset="0"/>
                <a:cs typeface="Times New Roman" panose="02020603050405020304" pitchFamily="18" charset="0"/>
              </a:rPr>
              <a:t>X&amp;ved</a:t>
            </a:r>
            <a:r>
              <a:rPr lang="pl-PL" sz="800" dirty="0" smtClean="0">
                <a:latin typeface="Times New Roman" panose="02020603050405020304" pitchFamily="18" charset="0"/>
                <a:cs typeface="Times New Roman" panose="02020603050405020304" pitchFamily="18" charset="0"/>
              </a:rPr>
              <a:t>=0ahUKEwjArfKbyMXOAhUlJJoKHUICALkQ_AUIBigB#imgrc=UI7iDRFjV3_1nM%3A</a:t>
            </a:r>
            <a:endParaRPr lang="pl-PL"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83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a:bodyPr>
          <a:lstStyle/>
          <a:p>
            <a:r>
              <a:rPr lang="pl-PL" sz="3200" dirty="0" err="1" smtClean="0"/>
              <a:t>Ask</a:t>
            </a:r>
            <a:r>
              <a:rPr lang="pl-PL" sz="3200" dirty="0" smtClean="0"/>
              <a:t> </a:t>
            </a:r>
            <a:r>
              <a:rPr lang="pl-PL" sz="3200" dirty="0" err="1" smtClean="0"/>
              <a:t>your</a:t>
            </a:r>
            <a:r>
              <a:rPr lang="pl-PL" sz="3200" dirty="0" smtClean="0"/>
              <a:t> </a:t>
            </a:r>
            <a:r>
              <a:rPr lang="pl-PL" sz="3200" dirty="0" err="1" smtClean="0"/>
              <a:t>students</a:t>
            </a:r>
            <a:r>
              <a:rPr lang="pl-PL" sz="3200" dirty="0" smtClean="0"/>
              <a:t> to </a:t>
            </a:r>
            <a:r>
              <a:rPr lang="pl-PL" sz="3200" dirty="0" err="1" smtClean="0"/>
              <a:t>find</a:t>
            </a:r>
            <a:r>
              <a:rPr lang="pl-PL" sz="3200" dirty="0" smtClean="0"/>
              <a:t> </a:t>
            </a:r>
            <a:r>
              <a:rPr lang="pl-PL" sz="3200" dirty="0" err="1" smtClean="0"/>
              <a:t>different</a:t>
            </a:r>
            <a:r>
              <a:rPr lang="pl-PL" sz="3200" dirty="0" smtClean="0"/>
              <a:t> </a:t>
            </a:r>
            <a:r>
              <a:rPr lang="pl-PL" sz="3200" dirty="0" err="1" smtClean="0"/>
              <a:t>explanations</a:t>
            </a:r>
            <a:r>
              <a:rPr lang="pl-PL" sz="3200" dirty="0" smtClean="0"/>
              <a:t> for the </a:t>
            </a:r>
            <a:r>
              <a:rPr lang="pl-PL" sz="3200" dirty="0" err="1" smtClean="0"/>
              <a:t>following</a:t>
            </a:r>
            <a:r>
              <a:rPr lang="pl-PL" sz="3200" dirty="0" smtClean="0"/>
              <a:t> </a:t>
            </a:r>
            <a:r>
              <a:rPr lang="pl-PL" sz="3200" dirty="0" err="1" smtClean="0"/>
              <a:t>sentences</a:t>
            </a:r>
            <a:r>
              <a:rPr lang="pl-PL" sz="3200" dirty="0" smtClean="0"/>
              <a:t>.</a:t>
            </a:r>
            <a:endParaRPr lang="pl-PL" sz="3200" dirty="0"/>
          </a:p>
        </p:txBody>
      </p:sp>
      <p:sp>
        <p:nvSpPr>
          <p:cNvPr id="6" name="Symbol zastępczy zawartości 5"/>
          <p:cNvSpPr>
            <a:spLocks noGrp="1"/>
          </p:cNvSpPr>
          <p:nvPr>
            <p:ph idx="1"/>
          </p:nvPr>
        </p:nvSpPr>
        <p:spPr>
          <a:xfrm>
            <a:off x="1097280" y="1845734"/>
            <a:ext cx="9852660" cy="4023360"/>
          </a:xfrm>
        </p:spPr>
        <p:txBody>
          <a:bodyPr/>
          <a:lstStyle/>
          <a:p>
            <a:endParaRPr lang="pl-PL" sz="4800" b="1" dirty="0" smtClean="0"/>
          </a:p>
          <a:p>
            <a:pPr marL="0" indent="0" algn="ctr">
              <a:buNone/>
            </a:pPr>
            <a:r>
              <a:rPr lang="pl-PL" sz="4800" b="1" dirty="0" smtClean="0">
                <a:latin typeface="Tahoma" panose="020B0604030504040204" pitchFamily="34" charset="0"/>
                <a:ea typeface="Tahoma" panose="020B0604030504040204" pitchFamily="34" charset="0"/>
                <a:cs typeface="Tahoma" panose="020B0604030504040204" pitchFamily="34" charset="0"/>
              </a:rPr>
              <a:t>John </a:t>
            </a:r>
            <a:r>
              <a:rPr lang="pl-PL" sz="4800" b="1" dirty="0" err="1" smtClean="0">
                <a:latin typeface="Tahoma" panose="020B0604030504040204" pitchFamily="34" charset="0"/>
                <a:ea typeface="Tahoma" panose="020B0604030504040204" pitchFamily="34" charset="0"/>
                <a:cs typeface="Tahoma" panose="020B0604030504040204" pitchFamily="34" charset="0"/>
              </a:rPr>
              <a:t>never</a:t>
            </a:r>
            <a:r>
              <a:rPr lang="pl-PL" sz="4800" b="1" dirty="0" smtClean="0">
                <a:latin typeface="Tahoma" panose="020B0604030504040204" pitchFamily="34" charset="0"/>
                <a:ea typeface="Tahoma" panose="020B0604030504040204" pitchFamily="34" charset="0"/>
                <a:cs typeface="Tahoma" panose="020B0604030504040204" pitchFamily="34" charset="0"/>
              </a:rPr>
              <a:t> </a:t>
            </a:r>
            <a:r>
              <a:rPr lang="pl-PL" sz="4800" b="1" dirty="0" err="1" smtClean="0">
                <a:latin typeface="Tahoma" panose="020B0604030504040204" pitchFamily="34" charset="0"/>
                <a:ea typeface="Tahoma" panose="020B0604030504040204" pitchFamily="34" charset="0"/>
                <a:cs typeface="Tahoma" panose="020B0604030504040204" pitchFamily="34" charset="0"/>
              </a:rPr>
              <a:t>says</a:t>
            </a:r>
            <a:r>
              <a:rPr lang="pl-PL" sz="4800" b="1" dirty="0" smtClean="0">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pl-PL" sz="4800" b="1" dirty="0" err="1" smtClean="0">
                <a:latin typeface="Tahoma" panose="020B0604030504040204" pitchFamily="34" charset="0"/>
                <a:ea typeface="Tahoma" panose="020B0604030504040204" pitchFamily="34" charset="0"/>
                <a:cs typeface="Tahoma" panose="020B0604030504040204" pitchFamily="34" charset="0"/>
              </a:rPr>
              <a:t>good</a:t>
            </a:r>
            <a:r>
              <a:rPr lang="pl-PL" sz="4800" b="1" dirty="0" smtClean="0">
                <a:latin typeface="Tahoma" panose="020B0604030504040204" pitchFamily="34" charset="0"/>
                <a:ea typeface="Tahoma" panose="020B0604030504040204" pitchFamily="34" charset="0"/>
                <a:cs typeface="Tahoma" panose="020B0604030504040204" pitchFamily="34" charset="0"/>
              </a:rPr>
              <a:t> </a:t>
            </a:r>
            <a:r>
              <a:rPr lang="pl-PL" sz="4800" b="1" dirty="0" err="1" smtClean="0">
                <a:latin typeface="Tahoma" panose="020B0604030504040204" pitchFamily="34" charset="0"/>
                <a:ea typeface="Tahoma" panose="020B0604030504040204" pitchFamily="34" charset="0"/>
                <a:cs typeface="Tahoma" panose="020B0604030504040204" pitchFamily="34" charset="0"/>
              </a:rPr>
              <a:t>morning</a:t>
            </a:r>
            <a:r>
              <a:rPr lang="pl-PL" sz="4800" b="1" dirty="0" smtClean="0">
                <a:latin typeface="Tahoma" panose="020B0604030504040204" pitchFamily="34" charset="0"/>
                <a:ea typeface="Tahoma" panose="020B0604030504040204" pitchFamily="34" charset="0"/>
                <a:cs typeface="Tahoma" panose="020B0604030504040204" pitchFamily="34" charset="0"/>
              </a:rPr>
              <a:t> to </a:t>
            </a:r>
            <a:r>
              <a:rPr lang="pl-PL" sz="4800" b="1" dirty="0" err="1" smtClean="0">
                <a:latin typeface="Tahoma" panose="020B0604030504040204" pitchFamily="34" charset="0"/>
                <a:ea typeface="Tahoma" panose="020B0604030504040204" pitchFamily="34" charset="0"/>
                <a:cs typeface="Tahoma" panose="020B0604030504040204" pitchFamily="34" charset="0"/>
              </a:rPr>
              <a:t>teachers</a:t>
            </a:r>
            <a:r>
              <a:rPr lang="pl-PL" sz="4800" b="1" dirty="0" smtClean="0">
                <a:latin typeface="Tahoma" panose="020B0604030504040204" pitchFamily="34" charset="0"/>
                <a:ea typeface="Tahoma" panose="020B0604030504040204" pitchFamily="34" charset="0"/>
                <a:cs typeface="Tahoma" panose="020B0604030504040204" pitchFamily="34" charset="0"/>
              </a:rPr>
              <a:t>.</a:t>
            </a:r>
            <a:r>
              <a:rPr lang="pl-PL" dirty="0" smtClean="0">
                <a:latin typeface="Tahoma" panose="020B0604030504040204" pitchFamily="34" charset="0"/>
                <a:ea typeface="Tahoma" panose="020B0604030504040204" pitchFamily="34" charset="0"/>
                <a:cs typeface="Tahoma" panose="020B0604030504040204" pitchFamily="34" charset="0"/>
              </a:rPr>
              <a:t> </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4388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a:p>
        </p:txBody>
      </p:sp>
      <p:sp>
        <p:nvSpPr>
          <p:cNvPr id="6" name="Symbol zastępczy zawartości 5"/>
          <p:cNvSpPr>
            <a:spLocks noGrp="1"/>
          </p:cNvSpPr>
          <p:nvPr>
            <p:ph idx="1"/>
          </p:nvPr>
        </p:nvSpPr>
        <p:spPr/>
        <p:txBody>
          <a:bodyPr>
            <a:noAutofit/>
          </a:bodyPr>
          <a:lstStyle/>
          <a:p>
            <a:r>
              <a:rPr lang="pl-PL" sz="3200" dirty="0" err="1" smtClean="0">
                <a:latin typeface="Tahoma" panose="020B0604030504040204" pitchFamily="34" charset="0"/>
                <a:ea typeface="Tahoma" panose="020B0604030504040204" pitchFamily="34" charset="0"/>
                <a:cs typeface="Tahoma" panose="020B0604030504040204" pitchFamily="34" charset="0"/>
              </a:rPr>
              <a:t>She</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always</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wears</a:t>
            </a:r>
            <a:r>
              <a:rPr lang="pl-PL" sz="3200" dirty="0" smtClean="0">
                <a:latin typeface="Tahoma" panose="020B0604030504040204" pitchFamily="34" charset="0"/>
                <a:ea typeface="Tahoma" panose="020B0604030504040204" pitchFamily="34" charset="0"/>
                <a:cs typeface="Tahoma" panose="020B0604030504040204" pitchFamily="34" charset="0"/>
              </a:rPr>
              <a:t> a </a:t>
            </a:r>
            <a:r>
              <a:rPr lang="pl-PL" sz="3200" dirty="0" err="1" smtClean="0">
                <a:latin typeface="Tahoma" panose="020B0604030504040204" pitchFamily="34" charset="0"/>
                <a:ea typeface="Tahoma" panose="020B0604030504040204" pitchFamily="34" charset="0"/>
                <a:cs typeface="Tahoma" panose="020B0604030504040204" pitchFamily="34" charset="0"/>
              </a:rPr>
              <a:t>hat</a:t>
            </a:r>
            <a:r>
              <a:rPr lang="pl-PL" sz="3200" dirty="0" smtClean="0">
                <a:latin typeface="Tahoma" panose="020B0604030504040204" pitchFamily="34" charset="0"/>
                <a:ea typeface="Tahoma" panose="020B0604030504040204" pitchFamily="34" charset="0"/>
                <a:cs typeface="Tahoma" panose="020B0604030504040204" pitchFamily="34" charset="0"/>
              </a:rPr>
              <a:t> with a </a:t>
            </a:r>
            <a:r>
              <a:rPr lang="pl-PL" sz="3200" dirty="0" err="1" smtClean="0">
                <a:latin typeface="Tahoma" panose="020B0604030504040204" pitchFamily="34" charset="0"/>
                <a:ea typeface="Tahoma" panose="020B0604030504040204" pitchFamily="34" charset="0"/>
                <a:cs typeface="Tahoma" panose="020B0604030504040204" pitchFamily="34" charset="0"/>
              </a:rPr>
              <a:t>wide</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brim</a:t>
            </a:r>
            <a:r>
              <a:rPr lang="pl-PL" sz="3200" dirty="0" smtClean="0">
                <a:latin typeface="Tahoma" panose="020B0604030504040204" pitchFamily="34" charset="0"/>
                <a:ea typeface="Tahoma" panose="020B0604030504040204" pitchFamily="34" charset="0"/>
                <a:cs typeface="Tahoma" panose="020B0604030504040204" pitchFamily="34" charset="0"/>
              </a:rPr>
              <a:t>.</a:t>
            </a:r>
          </a:p>
          <a:p>
            <a:endParaRPr lang="pl-PL" sz="3200" dirty="0">
              <a:latin typeface="Tahoma" panose="020B0604030504040204" pitchFamily="34" charset="0"/>
              <a:ea typeface="Tahoma" panose="020B0604030504040204" pitchFamily="34" charset="0"/>
              <a:cs typeface="Tahoma" panose="020B0604030504040204" pitchFamily="34" charset="0"/>
            </a:endParaRPr>
          </a:p>
          <a:p>
            <a:r>
              <a:rPr lang="pl-PL" sz="3200" dirty="0" smtClean="0">
                <a:latin typeface="Tahoma" panose="020B0604030504040204" pitchFamily="34" charset="0"/>
                <a:ea typeface="Tahoma" panose="020B0604030504040204" pitchFamily="34" charset="0"/>
                <a:cs typeface="Tahoma" panose="020B0604030504040204" pitchFamily="34" charset="0"/>
              </a:rPr>
              <a:t>He </a:t>
            </a:r>
            <a:r>
              <a:rPr lang="pl-PL" sz="3200" dirty="0" err="1" smtClean="0">
                <a:latin typeface="Tahoma" panose="020B0604030504040204" pitchFamily="34" charset="0"/>
                <a:ea typeface="Tahoma" panose="020B0604030504040204" pitchFamily="34" charset="0"/>
                <a:cs typeface="Tahoma" panose="020B0604030504040204" pitchFamily="34" charset="0"/>
              </a:rPr>
              <a:t>often</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avoids</a:t>
            </a:r>
            <a:r>
              <a:rPr lang="pl-PL" sz="3200" dirty="0" smtClean="0">
                <a:latin typeface="Tahoma" panose="020B0604030504040204" pitchFamily="34" charset="0"/>
                <a:ea typeface="Tahoma" panose="020B0604030504040204" pitchFamily="34" charset="0"/>
                <a:cs typeface="Tahoma" panose="020B0604030504040204" pitchFamily="34" charset="0"/>
              </a:rPr>
              <a:t> me in the </a:t>
            </a:r>
            <a:r>
              <a:rPr lang="pl-PL" sz="3200" dirty="0" err="1" smtClean="0">
                <a:latin typeface="Tahoma" panose="020B0604030504040204" pitchFamily="34" charset="0"/>
                <a:ea typeface="Tahoma" panose="020B0604030504040204" pitchFamily="34" charset="0"/>
                <a:cs typeface="Tahoma" panose="020B0604030504040204" pitchFamily="34" charset="0"/>
              </a:rPr>
              <a:t>corridor</a:t>
            </a:r>
            <a:r>
              <a:rPr lang="pl-PL" sz="3200" dirty="0" smtClean="0">
                <a:latin typeface="Tahoma" panose="020B0604030504040204" pitchFamily="34" charset="0"/>
                <a:ea typeface="Tahoma" panose="020B0604030504040204" pitchFamily="34" charset="0"/>
                <a:cs typeface="Tahoma" panose="020B0604030504040204" pitchFamily="34" charset="0"/>
              </a:rPr>
              <a:t>.</a:t>
            </a:r>
          </a:p>
          <a:p>
            <a:endParaRPr lang="pl-PL" sz="3200" dirty="0">
              <a:latin typeface="Tahoma" panose="020B0604030504040204" pitchFamily="34" charset="0"/>
              <a:ea typeface="Tahoma" panose="020B0604030504040204" pitchFamily="34" charset="0"/>
              <a:cs typeface="Tahoma" panose="020B0604030504040204" pitchFamily="34" charset="0"/>
            </a:endParaRPr>
          </a:p>
          <a:p>
            <a:r>
              <a:rPr lang="pl-PL" sz="3200" dirty="0" smtClean="0">
                <a:latin typeface="Tahoma" panose="020B0604030504040204" pitchFamily="34" charset="0"/>
                <a:ea typeface="Tahoma" panose="020B0604030504040204" pitchFamily="34" charset="0"/>
                <a:cs typeface="Tahoma" panose="020B0604030504040204" pitchFamily="34" charset="0"/>
              </a:rPr>
              <a:t>One of my </a:t>
            </a:r>
            <a:r>
              <a:rPr lang="pl-PL" sz="3200" dirty="0" err="1" smtClean="0">
                <a:latin typeface="Tahoma" panose="020B0604030504040204" pitchFamily="34" charset="0"/>
                <a:ea typeface="Tahoma" panose="020B0604030504040204" pitchFamily="34" charset="0"/>
                <a:cs typeface="Tahoma" panose="020B0604030504040204" pitchFamily="34" charset="0"/>
              </a:rPr>
              <a:t>students</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is</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very</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talkative</a:t>
            </a:r>
            <a:r>
              <a:rPr lang="pl-PL" sz="3200" dirty="0" smtClean="0">
                <a:latin typeface="Tahoma" panose="020B0604030504040204" pitchFamily="34" charset="0"/>
                <a:ea typeface="Tahoma" panose="020B0604030504040204" pitchFamily="34" charset="0"/>
                <a:cs typeface="Tahoma" panose="020B0604030504040204" pitchFamily="34" charset="0"/>
              </a:rPr>
              <a:t>.</a:t>
            </a:r>
          </a:p>
          <a:p>
            <a:endParaRPr lang="pl-PL" sz="3200" dirty="0">
              <a:latin typeface="Tahoma" panose="020B0604030504040204" pitchFamily="34" charset="0"/>
              <a:ea typeface="Tahoma" panose="020B0604030504040204" pitchFamily="34" charset="0"/>
              <a:cs typeface="Tahoma" panose="020B0604030504040204" pitchFamily="34" charset="0"/>
            </a:endParaRPr>
          </a:p>
          <a:p>
            <a:r>
              <a:rPr lang="pl-PL" sz="3200" dirty="0" err="1" smtClean="0">
                <a:latin typeface="Tahoma" panose="020B0604030504040204" pitchFamily="34" charset="0"/>
                <a:ea typeface="Tahoma" panose="020B0604030504040204" pitchFamily="34" charset="0"/>
                <a:cs typeface="Tahoma" panose="020B0604030504040204" pitchFamily="34" charset="0"/>
              </a:rPr>
              <a:t>They</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don’t</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read</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any</a:t>
            </a:r>
            <a:r>
              <a:rPr lang="pl-PL" sz="3200" dirty="0" smtClean="0">
                <a:latin typeface="Tahoma" panose="020B0604030504040204" pitchFamily="34" charset="0"/>
                <a:ea typeface="Tahoma" panose="020B0604030504040204" pitchFamily="34" charset="0"/>
                <a:cs typeface="Tahoma" panose="020B0604030504040204" pitchFamily="34" charset="0"/>
              </a:rPr>
              <a:t> </a:t>
            </a:r>
            <a:r>
              <a:rPr lang="pl-PL" sz="3200" dirty="0" err="1" smtClean="0">
                <a:latin typeface="Tahoma" panose="020B0604030504040204" pitchFamily="34" charset="0"/>
                <a:ea typeface="Tahoma" panose="020B0604030504040204" pitchFamily="34" charset="0"/>
                <a:cs typeface="Tahoma" panose="020B0604030504040204" pitchFamily="34" charset="0"/>
              </a:rPr>
              <a:t>books</a:t>
            </a:r>
            <a:r>
              <a:rPr lang="pl-PL" sz="3200" dirty="0" smtClean="0">
                <a:latin typeface="Tahoma" panose="020B0604030504040204" pitchFamily="34" charset="0"/>
                <a:ea typeface="Tahoma" panose="020B0604030504040204" pitchFamily="34" charset="0"/>
                <a:cs typeface="Tahoma" panose="020B0604030504040204" pitchFamily="34" charset="0"/>
              </a:rPr>
              <a:t>.</a:t>
            </a:r>
            <a:endParaRPr lang="pl-PL"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937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Where can I find some materials for teaching about tolerance?</a:t>
            </a:r>
            <a:endParaRPr lang="pl-PL"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idx="1"/>
          </p:nvPr>
        </p:nvSpPr>
        <p:spPr>
          <a:xfrm>
            <a:off x="822960" y="1845734"/>
            <a:ext cx="11048742" cy="4212166"/>
          </a:xfrm>
        </p:spPr>
        <p:txBody>
          <a:bodyPr>
            <a:noAutofit/>
          </a:bodyPr>
          <a:lstStyle/>
          <a:p>
            <a:r>
              <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rPr>
              <a:t>27 January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l-PL"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International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Holocaust Remembrance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Day</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rPr>
              <a:t>21 March</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l-PL"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International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Day for the Elimination of Racial Discrimination</a:t>
            </a:r>
          </a:p>
          <a:p>
            <a:r>
              <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rPr>
              <a:t>8 April</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l-PL"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World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Roma Day</a:t>
            </a:r>
          </a:p>
          <a:p>
            <a:r>
              <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rPr>
              <a:t>4 </a:t>
            </a:r>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June</a:t>
            </a:r>
            <a:r>
              <a:rPr lang="pl-PL"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International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Day of Innocent Children Victims of Aggression</a:t>
            </a:r>
          </a:p>
          <a:p>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20 </a:t>
            </a:r>
            <a:r>
              <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rPr>
              <a:t>June</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l-PL"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World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Refugee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Day</a:t>
            </a:r>
          </a:p>
          <a:p>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1 October</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pl-PL"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l-PL"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International Day of Older Persons</a:t>
            </a:r>
          </a:p>
          <a:p>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2 October</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pl-PL"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International Day of Non-Violence</a:t>
            </a:r>
          </a:p>
          <a:p>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16 November</a:t>
            </a:r>
            <a:r>
              <a:rPr lang="pl-PL"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l-PL"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International Day for Tolerance</a:t>
            </a:r>
          </a:p>
          <a:p>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10 December</a:t>
            </a:r>
            <a:r>
              <a:rPr lang="pl-PL"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l-PL"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Human Rights Day</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pole tekstowe 3"/>
          <p:cNvSpPr txBox="1"/>
          <p:nvPr/>
        </p:nvSpPr>
        <p:spPr>
          <a:xfrm>
            <a:off x="6772759" y="1737360"/>
            <a:ext cx="4184543" cy="4399969"/>
          </a:xfrm>
          <a:prstGeom prst="rect">
            <a:avLst/>
          </a:prstGeom>
          <a:noFill/>
        </p:spPr>
        <p:txBody>
          <a:bodyPr wrap="square" rtlCol="0">
            <a:spAutoFit/>
          </a:bodyPr>
          <a:lstStyle/>
          <a:p>
            <a:endParaRPr lang="pl-PL" dirty="0"/>
          </a:p>
        </p:txBody>
      </p:sp>
    </p:spTree>
    <p:extLst>
      <p:ext uri="{BB962C8B-B14F-4D97-AF65-F5344CB8AC3E}">
        <p14:creationId xmlns:p14="http://schemas.microsoft.com/office/powerpoint/2010/main" val="20881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ctrTitle"/>
          </p:nvPr>
        </p:nvSpPr>
        <p:spPr/>
        <p:txBody>
          <a:bodyPr/>
          <a:lstStyle/>
          <a:p>
            <a:endParaRPr lang="pl-PL"/>
          </a:p>
        </p:txBody>
      </p:sp>
      <p:sp>
        <p:nvSpPr>
          <p:cNvPr id="7" name="Podtytuł 6"/>
          <p:cNvSpPr>
            <a:spLocks noGrp="1"/>
          </p:cNvSpPr>
          <p:nvPr>
            <p:ph type="subTitle" idx="1"/>
          </p:nvPr>
        </p:nvSpPr>
        <p:spPr/>
        <p:txBody>
          <a:bodyPr/>
          <a:lstStyle/>
          <a:p>
            <a:endParaRPr lang="pl-PL"/>
          </a:p>
        </p:txBody>
      </p:sp>
      <p:pic>
        <p:nvPicPr>
          <p:cNvPr id="8" name="Obraz 7"/>
          <p:cNvPicPr>
            <a:picLocks noChangeAspect="1"/>
          </p:cNvPicPr>
          <p:nvPr/>
        </p:nvPicPr>
        <p:blipFill>
          <a:blip r:embed="rId2"/>
          <a:stretch>
            <a:fillRect/>
          </a:stretch>
        </p:blipFill>
        <p:spPr>
          <a:xfrm>
            <a:off x="994251" y="118381"/>
            <a:ext cx="10532342" cy="5634803"/>
          </a:xfrm>
          <a:prstGeom prst="rect">
            <a:avLst/>
          </a:prstGeom>
        </p:spPr>
      </p:pic>
      <p:sp>
        <p:nvSpPr>
          <p:cNvPr id="9" name="pole tekstowe 8"/>
          <p:cNvSpPr txBox="1"/>
          <p:nvPr/>
        </p:nvSpPr>
        <p:spPr>
          <a:xfrm>
            <a:off x="1097280" y="6001555"/>
            <a:ext cx="9824005" cy="369332"/>
          </a:xfrm>
          <a:prstGeom prst="rect">
            <a:avLst/>
          </a:prstGeom>
          <a:noFill/>
        </p:spPr>
        <p:txBody>
          <a:bodyPr wrap="square" rtlCol="0">
            <a:spAutoFit/>
          </a:bodyPr>
          <a:lstStyle/>
          <a:p>
            <a:r>
              <a:rPr lang="pl-PL" dirty="0"/>
              <a:t>https://sustainabledevelopment.un.org/sdgs</a:t>
            </a:r>
          </a:p>
        </p:txBody>
      </p:sp>
    </p:spTree>
    <p:extLst>
      <p:ext uri="{BB962C8B-B14F-4D97-AF65-F5344CB8AC3E}">
        <p14:creationId xmlns:p14="http://schemas.microsoft.com/office/powerpoint/2010/main" val="2708623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b="1" dirty="0"/>
              <a:t/>
            </a:r>
            <a:br>
              <a:rPr lang="en-US" b="1" dirty="0"/>
            </a:br>
            <a:r>
              <a:rPr lang="pl-PL" sz="4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Authentic</a:t>
            </a:r>
            <a:r>
              <a:rPr lang="pl-PL"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materials - </a:t>
            </a:r>
            <a:r>
              <a:rPr lang="pl-PL" sz="4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videos</a:t>
            </a:r>
            <a:endParaRPr lang="pl-PL"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idx="1"/>
          </p:nvPr>
        </p:nvSpPr>
        <p:spPr/>
        <p:txBody>
          <a:bodyPr/>
          <a:lstStyle/>
          <a:p>
            <a:endParaRPr lang="pl-PL" dirty="0" smtClean="0"/>
          </a:p>
          <a:p>
            <a:r>
              <a:rPr lang="pl-PL" sz="3200" b="1" dirty="0" smtClean="0"/>
              <a:t>How much </a:t>
            </a:r>
            <a:r>
              <a:rPr lang="pl-PL" sz="3200" b="1" dirty="0" err="1" smtClean="0"/>
              <a:t>can</a:t>
            </a:r>
            <a:r>
              <a:rPr lang="pl-PL" sz="3200" b="1" dirty="0" smtClean="0"/>
              <a:t> 4 </a:t>
            </a:r>
            <a:r>
              <a:rPr lang="pl-PL" sz="3200" b="1" dirty="0" err="1" smtClean="0"/>
              <a:t>minute</a:t>
            </a:r>
            <a:r>
              <a:rPr lang="pl-PL" sz="3200" b="1" dirty="0" smtClean="0"/>
              <a:t> </a:t>
            </a:r>
            <a:r>
              <a:rPr lang="pl-PL" sz="3200" b="1" dirty="0" err="1" smtClean="0"/>
              <a:t>change</a:t>
            </a:r>
            <a:r>
              <a:rPr lang="pl-PL" sz="3200" b="1" dirty="0" smtClean="0"/>
              <a:t>?</a:t>
            </a:r>
            <a:r>
              <a:rPr lang="pl-PL" sz="3200" dirty="0" smtClean="0"/>
              <a:t> </a:t>
            </a:r>
          </a:p>
          <a:p>
            <a:r>
              <a:rPr lang="pl-PL" sz="3200" dirty="0" smtClean="0"/>
              <a:t>A </a:t>
            </a:r>
            <a:r>
              <a:rPr lang="pl-PL" sz="3200" dirty="0" err="1" smtClean="0"/>
              <a:t>lesson</a:t>
            </a:r>
            <a:r>
              <a:rPr lang="pl-PL" sz="3200" dirty="0" smtClean="0"/>
              <a:t> </a:t>
            </a:r>
            <a:r>
              <a:rPr lang="pl-PL" sz="3200" dirty="0" err="1" smtClean="0"/>
              <a:t>based</a:t>
            </a:r>
            <a:r>
              <a:rPr lang="pl-PL" sz="3200" dirty="0" smtClean="0"/>
              <a:t> on a video </a:t>
            </a:r>
            <a:r>
              <a:rPr lang="pl-PL" sz="3200" dirty="0" err="1" smtClean="0"/>
              <a:t>called</a:t>
            </a:r>
            <a:r>
              <a:rPr lang="pl-PL" sz="3200" dirty="0" smtClean="0"/>
              <a:t> „</a:t>
            </a:r>
            <a:r>
              <a:rPr lang="pl-PL" sz="3200" dirty="0" err="1" smtClean="0"/>
              <a:t>Look</a:t>
            </a:r>
            <a:r>
              <a:rPr lang="pl-PL" sz="3200" dirty="0" smtClean="0"/>
              <a:t> </a:t>
            </a:r>
            <a:r>
              <a:rPr lang="pl-PL" sz="3200" dirty="0" err="1" smtClean="0"/>
              <a:t>beyond</a:t>
            </a:r>
            <a:r>
              <a:rPr lang="pl-PL" sz="3200" dirty="0" smtClean="0"/>
              <a:t> </a:t>
            </a:r>
            <a:r>
              <a:rPr lang="pl-PL" sz="3200" dirty="0" err="1" smtClean="0"/>
              <a:t>borders</a:t>
            </a:r>
            <a:r>
              <a:rPr lang="pl-PL" sz="3200" dirty="0" smtClean="0"/>
              <a:t> –               4 </a:t>
            </a:r>
            <a:r>
              <a:rPr lang="pl-PL" sz="3200" dirty="0" err="1" smtClean="0"/>
              <a:t>minute</a:t>
            </a:r>
            <a:r>
              <a:rPr lang="pl-PL" sz="3200" dirty="0" smtClean="0"/>
              <a:t> </a:t>
            </a:r>
            <a:r>
              <a:rPr lang="pl-PL" sz="3200" dirty="0" err="1" smtClean="0"/>
              <a:t>experiment</a:t>
            </a:r>
            <a:r>
              <a:rPr lang="pl-PL" sz="3200" dirty="0" smtClean="0"/>
              <a:t>” by </a:t>
            </a:r>
            <a:r>
              <a:rPr lang="pl-PL" sz="3200" dirty="0" err="1" smtClean="0"/>
              <a:t>Amnesty</a:t>
            </a:r>
            <a:r>
              <a:rPr lang="pl-PL" sz="3200" dirty="0" smtClean="0"/>
              <a:t> International</a:t>
            </a:r>
            <a:endParaRPr lang="pl-PL" sz="3200" dirty="0"/>
          </a:p>
          <a:p>
            <a:endParaRPr lang="pl-PL" sz="3200" dirty="0" smtClean="0"/>
          </a:p>
          <a:p>
            <a:r>
              <a:rPr lang="pl-PL" sz="3200" dirty="0">
                <a:hlinkClick r:id="rId2"/>
              </a:rPr>
              <a:t>https://</a:t>
            </a:r>
            <a:r>
              <a:rPr lang="pl-PL" sz="3200" dirty="0" smtClean="0">
                <a:hlinkClick r:id="rId2"/>
              </a:rPr>
              <a:t>www.youtube.com/watch?v=f7XhrXUoD6U</a:t>
            </a:r>
            <a:endParaRPr lang="pl-PL" sz="3200" dirty="0" smtClean="0"/>
          </a:p>
          <a:p>
            <a:endParaRPr lang="pl-PL" dirty="0"/>
          </a:p>
        </p:txBody>
      </p:sp>
    </p:spTree>
    <p:extLst>
      <p:ext uri="{BB962C8B-B14F-4D97-AF65-F5344CB8AC3E}">
        <p14:creationId xmlns:p14="http://schemas.microsoft.com/office/powerpoint/2010/main" val="20003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Tahoma" panose="020B0604030504040204" pitchFamily="34" charset="0"/>
                <a:ea typeface="Tahoma" panose="020B0604030504040204" pitchFamily="34" charset="0"/>
                <a:cs typeface="Tahoma" panose="020B0604030504040204" pitchFamily="34" charset="0"/>
              </a:rPr>
              <a:t>CHALLENGES</a:t>
            </a:r>
            <a:r>
              <a:rPr lang="pl-PL" dirty="0" smtClean="0"/>
              <a:t>		</a:t>
            </a:r>
            <a:endParaRPr lang="pl-PL" dirty="0"/>
          </a:p>
        </p:txBody>
      </p:sp>
      <p:sp>
        <p:nvSpPr>
          <p:cNvPr id="4" name="Symbol zastępczy zawartości 3"/>
          <p:cNvSpPr>
            <a:spLocks noGrp="1"/>
          </p:cNvSpPr>
          <p:nvPr>
            <p:ph sz="half" idx="2"/>
          </p:nvPr>
        </p:nvSpPr>
        <p:spPr>
          <a:xfrm>
            <a:off x="1085848" y="1925744"/>
            <a:ext cx="9360009" cy="4932255"/>
          </a:xfrm>
        </p:spPr>
        <p:txBody>
          <a:bodyPr>
            <a:normAutofit/>
          </a:bodyPr>
          <a:lstStyle/>
          <a:p>
            <a:pPr marL="0" indent="0">
              <a:buNone/>
            </a:pPr>
            <a:r>
              <a:rPr lang="en-US" sz="2800" dirty="0">
                <a:latin typeface="Tahoma" panose="020B0604030504040204" pitchFamily="34" charset="0"/>
                <a:ea typeface="Tahoma" panose="020B0604030504040204" pitchFamily="34" charset="0"/>
                <a:cs typeface="Tahoma" panose="020B0604030504040204" pitchFamily="34" charset="0"/>
              </a:rPr>
              <a:t>Is it in the curriculum</a:t>
            </a:r>
            <a:r>
              <a:rPr lang="en-US" sz="2800" dirty="0" smtClean="0">
                <a:latin typeface="Tahoma" panose="020B0604030504040204" pitchFamily="34" charset="0"/>
                <a:ea typeface="Tahoma" panose="020B0604030504040204" pitchFamily="34" charset="0"/>
                <a:cs typeface="Tahoma" panose="020B0604030504040204" pitchFamily="34" charset="0"/>
              </a:rPr>
              <a:t>?</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800" dirty="0" smtClean="0">
                <a:latin typeface="Tahoma" panose="020B0604030504040204" pitchFamily="34" charset="0"/>
                <a:ea typeface="Tahoma" panose="020B0604030504040204" pitchFamily="34" charset="0"/>
                <a:cs typeface="Tahoma" panose="020B0604030504040204" pitchFamily="34" charset="0"/>
              </a:rPr>
              <a:t>Isn’t </a:t>
            </a:r>
            <a:r>
              <a:rPr lang="en-US" sz="2800" dirty="0">
                <a:latin typeface="Tahoma" panose="020B0604030504040204" pitchFamily="34" charset="0"/>
                <a:ea typeface="Tahoma" panose="020B0604030504040204" pitchFamily="34" charset="0"/>
                <a:cs typeface="Tahoma" panose="020B0604030504040204" pitchFamily="34" charset="0"/>
              </a:rPr>
              <a:t>it only for more advanced students?</a:t>
            </a:r>
            <a:endParaRPr lang="pl-PL" sz="2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800" dirty="0" smtClean="0">
                <a:latin typeface="Tahoma" panose="020B0604030504040204" pitchFamily="34" charset="0"/>
                <a:ea typeface="Tahoma" panose="020B0604030504040204" pitchFamily="34" charset="0"/>
                <a:cs typeface="Tahoma" panose="020B0604030504040204" pitchFamily="34" charset="0"/>
              </a:rPr>
              <a:t>How </a:t>
            </a:r>
            <a:r>
              <a:rPr lang="en-US" sz="2800" dirty="0">
                <a:latin typeface="Tahoma" panose="020B0604030504040204" pitchFamily="34" charset="0"/>
                <a:ea typeface="Tahoma" panose="020B0604030504040204" pitchFamily="34" charset="0"/>
                <a:cs typeface="Tahoma" panose="020B0604030504040204" pitchFamily="34" charset="0"/>
              </a:rPr>
              <a:t>can it be fun for my students?</a:t>
            </a:r>
          </a:p>
          <a:p>
            <a:pPr marL="0" indent="0">
              <a:buNone/>
            </a:pPr>
            <a:r>
              <a:rPr lang="en-US" sz="2800" dirty="0" smtClean="0">
                <a:latin typeface="Tahoma" panose="020B0604030504040204" pitchFamily="34" charset="0"/>
                <a:ea typeface="Tahoma" panose="020B0604030504040204" pitchFamily="34" charset="0"/>
                <a:cs typeface="Tahoma" panose="020B0604030504040204" pitchFamily="34" charset="0"/>
              </a:rPr>
              <a:t>Where </a:t>
            </a:r>
            <a:r>
              <a:rPr lang="en-US" sz="2800" dirty="0">
                <a:latin typeface="Tahoma" panose="020B0604030504040204" pitchFamily="34" charset="0"/>
                <a:ea typeface="Tahoma" panose="020B0604030504040204" pitchFamily="34" charset="0"/>
                <a:cs typeface="Tahoma" panose="020B0604030504040204" pitchFamily="34" charset="0"/>
              </a:rPr>
              <a:t>can I find some materials for teaching about tolerance</a:t>
            </a:r>
            <a:r>
              <a:rPr lang="en-US" sz="2800" dirty="0" smtClean="0">
                <a:latin typeface="Tahoma" panose="020B0604030504040204" pitchFamily="34" charset="0"/>
                <a:ea typeface="Tahoma" panose="020B0604030504040204" pitchFamily="34" charset="0"/>
                <a:cs typeface="Tahoma" panose="020B0604030504040204" pitchFamily="34" charset="0"/>
              </a:rPr>
              <a:t>?</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2800" dirty="0" err="1">
                <a:latin typeface="Tahoma" panose="020B0604030504040204" pitchFamily="34" charset="0"/>
                <a:ea typeface="Tahoma" panose="020B0604030504040204" pitchFamily="34" charset="0"/>
                <a:cs typeface="Tahoma" panose="020B0604030504040204" pitchFamily="34" charset="0"/>
              </a:rPr>
              <a:t>Where</a:t>
            </a:r>
            <a:r>
              <a:rPr lang="pl-PL" sz="2800" dirty="0">
                <a:latin typeface="Tahoma" panose="020B0604030504040204" pitchFamily="34" charset="0"/>
                <a:ea typeface="Tahoma" panose="020B0604030504040204" pitchFamily="34" charset="0"/>
                <a:cs typeface="Tahoma" panose="020B0604030504040204" pitchFamily="34" charset="0"/>
              </a:rPr>
              <a:t> </a:t>
            </a:r>
            <a:r>
              <a:rPr lang="pl-PL" sz="2800" dirty="0" err="1" smtClean="0">
                <a:latin typeface="Tahoma" panose="020B0604030504040204" pitchFamily="34" charset="0"/>
                <a:ea typeface="Tahoma" panose="020B0604030504040204" pitchFamily="34" charset="0"/>
                <a:cs typeface="Tahoma" panose="020B0604030504040204" pitchFamily="34" charset="0"/>
              </a:rPr>
              <a:t>is</a:t>
            </a:r>
            <a:r>
              <a:rPr lang="pl-PL" sz="2800" smtClean="0">
                <a:latin typeface="Tahoma" panose="020B0604030504040204" pitchFamily="34" charset="0"/>
                <a:ea typeface="Tahoma" panose="020B0604030504040204" pitchFamily="34" charset="0"/>
                <a:cs typeface="Tahoma" panose="020B0604030504040204" pitchFamily="34" charset="0"/>
              </a:rPr>
              <a:t> the </a:t>
            </a:r>
            <a:r>
              <a:rPr lang="pl-PL" sz="2800" dirty="0" err="1">
                <a:latin typeface="Tahoma" panose="020B0604030504040204" pitchFamily="34" charset="0"/>
                <a:ea typeface="Tahoma" panose="020B0604030504040204" pitchFamily="34" charset="0"/>
                <a:cs typeface="Tahoma" panose="020B0604030504040204" pitchFamily="34" charset="0"/>
              </a:rPr>
              <a:t>language</a:t>
            </a:r>
            <a:r>
              <a:rPr lang="pl-PL" sz="2800" dirty="0">
                <a:latin typeface="Tahoma" panose="020B0604030504040204" pitchFamily="34" charset="0"/>
                <a:ea typeface="Tahoma" panose="020B0604030504040204" pitchFamily="34" charset="0"/>
                <a:cs typeface="Tahoma" panose="020B0604030504040204" pitchFamily="34" charset="0"/>
              </a:rPr>
              <a:t> </a:t>
            </a:r>
            <a:r>
              <a:rPr lang="pl-PL" sz="2800" dirty="0" err="1">
                <a:latin typeface="Tahoma" panose="020B0604030504040204" pitchFamily="34" charset="0"/>
                <a:ea typeface="Tahoma" panose="020B0604030504040204" pitchFamily="34" charset="0"/>
                <a:cs typeface="Tahoma" panose="020B0604030504040204" pitchFamily="34" charset="0"/>
              </a:rPr>
              <a:t>practice</a:t>
            </a:r>
            <a:r>
              <a:rPr lang="pl-PL" sz="28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pl-PL" sz="2800" dirty="0">
                <a:latin typeface="Tahoma" panose="020B0604030504040204" pitchFamily="34" charset="0"/>
                <a:ea typeface="Tahoma" panose="020B0604030504040204" pitchFamily="34" charset="0"/>
                <a:cs typeface="Tahoma" panose="020B0604030504040204" pitchFamily="34" charset="0"/>
              </a:rPr>
              <a:t>Am I </a:t>
            </a:r>
            <a:r>
              <a:rPr lang="pl-PL" sz="2800" dirty="0" err="1">
                <a:latin typeface="Tahoma" panose="020B0604030504040204" pitchFamily="34" charset="0"/>
                <a:ea typeface="Tahoma" panose="020B0604030504040204" pitchFamily="34" charset="0"/>
                <a:cs typeface="Tahoma" panose="020B0604030504040204" pitchFamily="34" charset="0"/>
              </a:rPr>
              <a:t>alone</a:t>
            </a:r>
            <a:r>
              <a:rPr lang="pl-PL" sz="28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sz="2800" dirty="0" smtClean="0">
                <a:latin typeface="Tahoma" panose="020B0604030504040204" pitchFamily="34" charset="0"/>
                <a:ea typeface="Tahoma" panose="020B0604030504040204" pitchFamily="34" charset="0"/>
                <a:cs typeface="Tahoma" panose="020B0604030504040204" pitchFamily="34" charset="0"/>
              </a:rPr>
              <a:t>How </a:t>
            </a:r>
            <a:r>
              <a:rPr lang="en-US" sz="2800" dirty="0">
                <a:latin typeface="Tahoma" panose="020B0604030504040204" pitchFamily="34" charset="0"/>
                <a:ea typeface="Tahoma" panose="020B0604030504040204" pitchFamily="34" charset="0"/>
                <a:cs typeface="Tahoma" panose="020B0604030504040204" pitchFamily="34" charset="0"/>
              </a:rPr>
              <a:t>to make it more than just </a:t>
            </a:r>
            <a:r>
              <a:rPr lang="en-US" sz="2800" dirty="0" smtClean="0">
                <a:latin typeface="Tahoma" panose="020B0604030504040204" pitchFamily="34" charset="0"/>
                <a:ea typeface="Tahoma" panose="020B0604030504040204" pitchFamily="34" charset="0"/>
                <a:cs typeface="Tahoma" panose="020B0604030504040204" pitchFamily="34" charset="0"/>
              </a:rPr>
              <a:t>teaching</a:t>
            </a:r>
            <a:r>
              <a:rPr lang="pl-PL" sz="2800" dirty="0">
                <a:latin typeface="Tahoma" panose="020B0604030504040204" pitchFamily="34" charset="0"/>
                <a:ea typeface="Tahoma" panose="020B0604030504040204" pitchFamily="34" charset="0"/>
                <a:cs typeface="Tahoma" panose="020B0604030504040204" pitchFamily="34" charset="0"/>
              </a:rPr>
              <a:t> </a:t>
            </a:r>
            <a:r>
              <a:rPr lang="pl-PL" sz="2800" dirty="0" smtClean="0">
                <a:latin typeface="Tahoma" panose="020B0604030504040204" pitchFamily="34" charset="0"/>
                <a:ea typeface="Tahoma" panose="020B0604030504040204" pitchFamily="34" charset="0"/>
                <a:cs typeface="Tahoma" panose="020B0604030504040204" pitchFamily="34" charset="0"/>
              </a:rPr>
              <a:t>English?</a:t>
            </a:r>
            <a:r>
              <a:rPr lang="en-US" sz="2800" dirty="0" smtClean="0">
                <a:latin typeface="Times New Roman" panose="02020603050405020304" pitchFamily="18" charset="0"/>
                <a:cs typeface="Times New Roman" panose="02020603050405020304" pitchFamily="18" charset="0"/>
              </a:rPr>
              <a:t> </a:t>
            </a:r>
            <a:r>
              <a:rPr lang="pl-PL" sz="2400" dirty="0" smtClean="0">
                <a:latin typeface="Times New Roman" panose="02020603050405020304" pitchFamily="18" charset="0"/>
                <a:cs typeface="Times New Roman" panose="02020603050405020304" pitchFamily="18" charset="0"/>
              </a:rPr>
              <a:t>  </a:t>
            </a:r>
          </a:p>
          <a:p>
            <a:pPr marL="0" indent="0">
              <a:buNone/>
            </a:pPr>
            <a:r>
              <a:rPr lang="pl-PL"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89685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2211" y="3221230"/>
            <a:ext cx="9049789" cy="3690617"/>
          </a:xfrm>
          <a:prstGeom prst="rect">
            <a:avLst/>
          </a:prstGeom>
        </p:spPr>
      </p:pic>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8578735" cy="3518622"/>
          </a:xfrm>
        </p:spPr>
      </p:pic>
    </p:spTree>
    <p:extLst>
      <p:ext uri="{BB962C8B-B14F-4D97-AF65-F5344CB8AC3E}">
        <p14:creationId xmlns:p14="http://schemas.microsoft.com/office/powerpoint/2010/main" val="3778821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599"/>
            <a:ext cx="12192000" cy="5122812"/>
          </a:xfrm>
        </p:spPr>
      </p:pic>
      <p:sp>
        <p:nvSpPr>
          <p:cNvPr id="5" name="pole tekstowe 4"/>
          <p:cNvSpPr txBox="1"/>
          <p:nvPr/>
        </p:nvSpPr>
        <p:spPr>
          <a:xfrm>
            <a:off x="415637" y="6027765"/>
            <a:ext cx="9742516" cy="365760"/>
          </a:xfrm>
          <a:prstGeom prst="rect">
            <a:avLst/>
          </a:prstGeom>
          <a:noFill/>
        </p:spPr>
        <p:txBody>
          <a:bodyPr wrap="square" rtlCol="0">
            <a:spAutoFit/>
          </a:bodyPr>
          <a:lstStyle/>
          <a:p>
            <a:r>
              <a:rPr lang="pl-PL" dirty="0" smtClean="0"/>
              <a:t>The </a:t>
            </a:r>
            <a:r>
              <a:rPr lang="pl-PL" dirty="0" err="1" smtClean="0"/>
              <a:t>photos</a:t>
            </a:r>
            <a:r>
              <a:rPr lang="pl-PL" dirty="0" smtClean="0"/>
              <a:t> </a:t>
            </a:r>
            <a:r>
              <a:rPr lang="pl-PL" dirty="0" err="1" smtClean="0"/>
              <a:t>are</a:t>
            </a:r>
            <a:r>
              <a:rPr lang="pl-PL" dirty="0" smtClean="0"/>
              <a:t> </a:t>
            </a:r>
            <a:r>
              <a:rPr lang="pl-PL" dirty="0" err="1" smtClean="0"/>
              <a:t>screenshots</a:t>
            </a:r>
            <a:r>
              <a:rPr lang="pl-PL" dirty="0" smtClean="0"/>
              <a:t> from the </a:t>
            </a:r>
            <a:r>
              <a:rPr lang="pl-PL" dirty="0" err="1" smtClean="0"/>
              <a:t>Amnesty</a:t>
            </a:r>
            <a:r>
              <a:rPr lang="pl-PL" dirty="0" smtClean="0"/>
              <a:t> International film „</a:t>
            </a:r>
            <a:r>
              <a:rPr lang="pl-PL" dirty="0" err="1" smtClean="0"/>
              <a:t>Look</a:t>
            </a:r>
            <a:r>
              <a:rPr lang="pl-PL" dirty="0" smtClean="0"/>
              <a:t> </a:t>
            </a:r>
            <a:r>
              <a:rPr lang="pl-PL" dirty="0" err="1" smtClean="0"/>
              <a:t>beyond</a:t>
            </a:r>
            <a:r>
              <a:rPr lang="pl-PL" dirty="0" smtClean="0"/>
              <a:t> </a:t>
            </a:r>
            <a:r>
              <a:rPr lang="pl-PL" dirty="0" err="1" smtClean="0"/>
              <a:t>borders</a:t>
            </a:r>
            <a:r>
              <a:rPr lang="pl-PL" dirty="0" smtClean="0"/>
              <a:t>”.</a:t>
            </a:r>
            <a:endParaRPr lang="pl-PL" dirty="0"/>
          </a:p>
        </p:txBody>
      </p:sp>
    </p:spTree>
    <p:extLst>
      <p:ext uri="{BB962C8B-B14F-4D97-AF65-F5344CB8AC3E}">
        <p14:creationId xmlns:p14="http://schemas.microsoft.com/office/powerpoint/2010/main" val="2685635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400" b="1" dirty="0" smtClean="0">
                <a:latin typeface="Tahoma" panose="020B0604030504040204" pitchFamily="34" charset="0"/>
                <a:ea typeface="Tahoma" panose="020B0604030504040204" pitchFamily="34" charset="0"/>
                <a:cs typeface="Tahoma" panose="020B0604030504040204" pitchFamily="34" charset="0"/>
              </a:rPr>
              <a:t>How much </a:t>
            </a:r>
            <a:r>
              <a:rPr lang="pl-PL" sz="4400" b="1" dirty="0" err="1" smtClean="0">
                <a:latin typeface="Tahoma" panose="020B0604030504040204" pitchFamily="34" charset="0"/>
                <a:ea typeface="Tahoma" panose="020B0604030504040204" pitchFamily="34" charset="0"/>
                <a:cs typeface="Tahoma" panose="020B0604030504040204" pitchFamily="34" charset="0"/>
              </a:rPr>
              <a:t>can</a:t>
            </a:r>
            <a:r>
              <a:rPr lang="pl-PL" sz="4400" b="1" dirty="0" smtClean="0">
                <a:latin typeface="Tahoma" panose="020B0604030504040204" pitchFamily="34" charset="0"/>
                <a:ea typeface="Tahoma" panose="020B0604030504040204" pitchFamily="34" charset="0"/>
                <a:cs typeface="Tahoma" panose="020B0604030504040204" pitchFamily="34" charset="0"/>
              </a:rPr>
              <a:t> 4 </a:t>
            </a:r>
            <a:r>
              <a:rPr lang="pl-PL" sz="4400" b="1" dirty="0" err="1" smtClean="0">
                <a:latin typeface="Tahoma" panose="020B0604030504040204" pitchFamily="34" charset="0"/>
                <a:ea typeface="Tahoma" panose="020B0604030504040204" pitchFamily="34" charset="0"/>
                <a:cs typeface="Tahoma" panose="020B0604030504040204" pitchFamily="34" charset="0"/>
              </a:rPr>
              <a:t>minutes</a:t>
            </a:r>
            <a:r>
              <a:rPr lang="pl-PL" sz="4400" b="1" dirty="0" smtClean="0">
                <a:latin typeface="Tahoma" panose="020B0604030504040204" pitchFamily="34" charset="0"/>
                <a:ea typeface="Tahoma" panose="020B0604030504040204" pitchFamily="34" charset="0"/>
                <a:cs typeface="Tahoma" panose="020B0604030504040204" pitchFamily="34" charset="0"/>
              </a:rPr>
              <a:t> </a:t>
            </a:r>
            <a:r>
              <a:rPr lang="pl-PL" sz="4400" b="1" dirty="0" err="1" smtClean="0">
                <a:latin typeface="Tahoma" panose="020B0604030504040204" pitchFamily="34" charset="0"/>
                <a:ea typeface="Tahoma" panose="020B0604030504040204" pitchFamily="34" charset="0"/>
                <a:cs typeface="Tahoma" panose="020B0604030504040204" pitchFamily="34" charset="0"/>
              </a:rPr>
              <a:t>change</a:t>
            </a:r>
            <a:r>
              <a:rPr lang="pl-PL" sz="4400" b="1" dirty="0" smtClean="0">
                <a:latin typeface="Tahoma" panose="020B0604030504040204" pitchFamily="34" charset="0"/>
                <a:ea typeface="Tahoma" panose="020B0604030504040204" pitchFamily="34" charset="0"/>
                <a:cs typeface="Tahoma" panose="020B0604030504040204" pitchFamily="34" charset="0"/>
              </a:rPr>
              <a:t>?</a:t>
            </a:r>
            <a:endParaRPr lang="pl-PL"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idx="1"/>
          </p:nvPr>
        </p:nvSpPr>
        <p:spPr>
          <a:xfrm>
            <a:off x="449451" y="1845733"/>
            <a:ext cx="11298265" cy="4400083"/>
          </a:xfrm>
        </p:spPr>
        <p:txBody>
          <a:bodyPr>
            <a:noAutofit/>
          </a:bodyPr>
          <a:lstStyle/>
          <a:p>
            <a:r>
              <a:rPr lang="en-US" sz="1800" dirty="0">
                <a:latin typeface="Tahoma" panose="020B0604030504040204" pitchFamily="34" charset="0"/>
                <a:ea typeface="Tahoma" panose="020B0604030504040204" pitchFamily="34" charset="0"/>
                <a:cs typeface="Tahoma" panose="020B0604030504040204" pitchFamily="34" charset="0"/>
              </a:rPr>
              <a:t>1. Ask students:</a:t>
            </a:r>
            <a:r>
              <a:rPr lang="pl-PL" sz="1800" dirty="0">
                <a:latin typeface="Tahoma" panose="020B0604030504040204" pitchFamily="34" charset="0"/>
                <a:ea typeface="Tahoma" panose="020B0604030504040204" pitchFamily="34" charset="0"/>
                <a:cs typeface="Tahoma" panose="020B0604030504040204" pitchFamily="34" charset="0"/>
              </a:rPr>
              <a:t> </a:t>
            </a:r>
            <a:r>
              <a:rPr lang="pl-PL" sz="1800" i="1" dirty="0" err="1">
                <a:latin typeface="Tahoma" panose="020B0604030504040204" pitchFamily="34" charset="0"/>
                <a:ea typeface="Tahoma" panose="020B0604030504040204" pitchFamily="34" charset="0"/>
                <a:cs typeface="Tahoma" panose="020B0604030504040204" pitchFamily="34" charset="0"/>
              </a:rPr>
              <a:t>What</a:t>
            </a:r>
            <a:r>
              <a:rPr lang="pl-PL" sz="1800" i="1" dirty="0">
                <a:latin typeface="Tahoma" panose="020B0604030504040204" pitchFamily="34" charset="0"/>
                <a:ea typeface="Tahoma" panose="020B0604030504040204" pitchFamily="34" charset="0"/>
                <a:cs typeface="Tahoma" panose="020B0604030504040204" pitchFamily="34" charset="0"/>
              </a:rPr>
              <a:t> </a:t>
            </a:r>
            <a:r>
              <a:rPr lang="pl-PL" sz="1800" i="1" dirty="0" err="1">
                <a:latin typeface="Tahoma" panose="020B0604030504040204" pitchFamily="34" charset="0"/>
                <a:ea typeface="Tahoma" panose="020B0604030504040204" pitchFamily="34" charset="0"/>
                <a:cs typeface="Tahoma" panose="020B0604030504040204" pitchFamily="34" charset="0"/>
              </a:rPr>
              <a:t>can</a:t>
            </a:r>
            <a:r>
              <a:rPr lang="pl-PL" sz="1800" i="1" dirty="0">
                <a:latin typeface="Tahoma" panose="020B0604030504040204" pitchFamily="34" charset="0"/>
                <a:ea typeface="Tahoma" panose="020B0604030504040204" pitchFamily="34" charset="0"/>
                <a:cs typeface="Tahoma" panose="020B0604030504040204" pitchFamily="34" charset="0"/>
              </a:rPr>
              <a:t> </a:t>
            </a:r>
            <a:r>
              <a:rPr lang="pl-PL" sz="1800" i="1" dirty="0" err="1">
                <a:latin typeface="Tahoma" panose="020B0604030504040204" pitchFamily="34" charset="0"/>
                <a:ea typeface="Tahoma" panose="020B0604030504040204" pitchFamily="34" charset="0"/>
                <a:cs typeface="Tahoma" panose="020B0604030504040204" pitchFamily="34" charset="0"/>
              </a:rPr>
              <a:t>you</a:t>
            </a:r>
            <a:r>
              <a:rPr lang="pl-PL" sz="1800" i="1" dirty="0">
                <a:latin typeface="Tahoma" panose="020B0604030504040204" pitchFamily="34" charset="0"/>
                <a:ea typeface="Tahoma" panose="020B0604030504040204" pitchFamily="34" charset="0"/>
                <a:cs typeface="Tahoma" panose="020B0604030504040204" pitchFamily="34" charset="0"/>
              </a:rPr>
              <a:t> do for </a:t>
            </a:r>
            <a:r>
              <a:rPr lang="pl-PL" sz="1800" i="1" dirty="0" err="1">
                <a:latin typeface="Tahoma" panose="020B0604030504040204" pitchFamily="34" charset="0"/>
                <a:ea typeface="Tahoma" panose="020B0604030504040204" pitchFamily="34" charset="0"/>
                <a:cs typeface="Tahoma" panose="020B0604030504040204" pitchFamily="34" charset="0"/>
              </a:rPr>
              <a:t>four</a:t>
            </a:r>
            <a:r>
              <a:rPr lang="pl-PL" sz="1800" i="1" dirty="0">
                <a:latin typeface="Tahoma" panose="020B0604030504040204" pitchFamily="34" charset="0"/>
                <a:ea typeface="Tahoma" panose="020B0604030504040204" pitchFamily="34" charset="0"/>
                <a:cs typeface="Tahoma" panose="020B0604030504040204" pitchFamily="34" charset="0"/>
              </a:rPr>
              <a:t> </a:t>
            </a:r>
            <a:r>
              <a:rPr lang="pl-PL" sz="1800" i="1" dirty="0" err="1">
                <a:latin typeface="Tahoma" panose="020B0604030504040204" pitchFamily="34" charset="0"/>
                <a:ea typeface="Tahoma" panose="020B0604030504040204" pitchFamily="34" charset="0"/>
                <a:cs typeface="Tahoma" panose="020B0604030504040204" pitchFamily="34" charset="0"/>
              </a:rPr>
              <a:t>minutes</a:t>
            </a:r>
            <a:r>
              <a:rPr lang="pl-PL" sz="1800" i="1" dirty="0">
                <a:latin typeface="Tahoma" panose="020B0604030504040204" pitchFamily="34" charset="0"/>
                <a:ea typeface="Tahoma" panose="020B0604030504040204" pitchFamily="34" charset="0"/>
                <a:cs typeface="Tahoma" panose="020B0604030504040204" pitchFamily="34" charset="0"/>
              </a:rPr>
              <a:t>?</a:t>
            </a:r>
            <a:r>
              <a:rPr lang="en-US" sz="1800" dirty="0">
                <a:latin typeface="Tahoma" panose="020B0604030504040204" pitchFamily="34" charset="0"/>
                <a:ea typeface="Tahoma" panose="020B0604030504040204" pitchFamily="34" charset="0"/>
                <a:cs typeface="Tahoma" panose="020B0604030504040204" pitchFamily="34" charset="0"/>
              </a:rPr>
              <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Give them some time to think and then gather </a:t>
            </a:r>
            <a:r>
              <a:rPr lang="en-US" sz="1800" dirty="0" smtClean="0">
                <a:latin typeface="Tahoma" panose="020B0604030504040204" pitchFamily="34" charset="0"/>
                <a:ea typeface="Tahoma" panose="020B0604030504040204" pitchFamily="34" charset="0"/>
                <a:cs typeface="Tahoma" panose="020B0604030504040204" pitchFamily="34" charset="0"/>
              </a:rPr>
              <a:t>ideas.</a:t>
            </a:r>
            <a:r>
              <a:rPr lang="pl-PL"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smtClean="0">
                <a:latin typeface="Tahoma" panose="020B0604030504040204" pitchFamily="34" charset="0"/>
                <a:ea typeface="Tahoma" panose="020B0604030504040204" pitchFamily="34" charset="0"/>
                <a:cs typeface="Tahoma" panose="020B0604030504040204" pitchFamily="34" charset="0"/>
              </a:rPr>
              <a:t>Tell </a:t>
            </a:r>
            <a:r>
              <a:rPr lang="en-US" sz="1800" dirty="0">
                <a:latin typeface="Tahoma" panose="020B0604030504040204" pitchFamily="34" charset="0"/>
                <a:ea typeface="Tahoma" panose="020B0604030504040204" pitchFamily="34" charset="0"/>
                <a:cs typeface="Tahoma" panose="020B0604030504040204" pitchFamily="34" charset="0"/>
              </a:rPr>
              <a:t>them that some time ago a psychologist Arthur Aron did some research thanks to which he concluded that four minutes of looking each other in the eyes can make people closer to each other. Tell students that they are going to watch a film based on this experiment. Their task will be to name emotions of the people and their actions.</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2. Play the film to 0:30 (in this fragment people have closed eyes), stop and ask them to name emotions of the participants of the experiment.</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3. Play the film to 1:00 (people open eyes), stop and ask them to name emotions and reactions of the participants of the experiment.</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4. Play the rest of the video. Ask students to write down all the reactions and actions of the people appearing in the film. Students present the activities.</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
            </a:r>
            <a:br>
              <a:rPr lang="en-US" sz="1800" dirty="0">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5. After students have watched the film ask them to choose one pair from the film and prepare a short imaginary conversation between them which might have happened just after the end of the experiment. Some pairs present their dialogues.</a:t>
            </a:r>
            <a:endParaRPr lang="pl-PL"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557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b="1" dirty="0" smtClean="0">
                <a:latin typeface="Tahoma" panose="020B0604030504040204" pitchFamily="34" charset="0"/>
                <a:ea typeface="Tahoma" panose="020B0604030504040204" pitchFamily="34" charset="0"/>
                <a:cs typeface="Tahoma" panose="020B0604030504040204" pitchFamily="34" charset="0"/>
              </a:rPr>
              <a:t>Am I </a:t>
            </a:r>
            <a:r>
              <a:rPr lang="pl-PL" sz="4400" b="1" dirty="0" err="1" smtClean="0">
                <a:latin typeface="Tahoma" panose="020B0604030504040204" pitchFamily="34" charset="0"/>
                <a:ea typeface="Tahoma" panose="020B0604030504040204" pitchFamily="34" charset="0"/>
                <a:cs typeface="Tahoma" panose="020B0604030504040204" pitchFamily="34" charset="0"/>
              </a:rPr>
              <a:t>alone</a:t>
            </a:r>
            <a:r>
              <a:rPr lang="pl-PL" sz="4400" b="1" dirty="0" smtClean="0">
                <a:latin typeface="Tahoma" panose="020B0604030504040204" pitchFamily="34" charset="0"/>
                <a:ea typeface="Tahoma" panose="020B0604030504040204" pitchFamily="34" charset="0"/>
                <a:cs typeface="Tahoma" panose="020B0604030504040204" pitchFamily="34" charset="0"/>
              </a:rPr>
              <a:t>?</a:t>
            </a:r>
            <a:r>
              <a:rPr lang="pl-PL" sz="4400" b="1" dirty="0" smtClean="0">
                <a:latin typeface="Times New Roman" panose="02020603050405020304" pitchFamily="18" charset="0"/>
                <a:cs typeface="Times New Roman" panose="02020603050405020304" pitchFamily="18" charset="0"/>
              </a:rPr>
              <a:t> </a:t>
            </a:r>
            <a:endParaRPr lang="en-US" sz="4000" b="1" dirty="0">
              <a:solidFill>
                <a:schemeClr val="accent1"/>
              </a:solidFill>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097280" y="1845733"/>
            <a:ext cx="10161270" cy="4384585"/>
          </a:xfrm>
        </p:spPr>
        <p:txBody>
          <a:bodyPr>
            <a:normAutofit/>
          </a:bodyPr>
          <a:lstStyle/>
          <a:p>
            <a:pPr marL="0" indent="0">
              <a:buNone/>
            </a:pPr>
            <a:r>
              <a:rPr lang="pl-PL" sz="36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INSPIRATIONS</a:t>
            </a:r>
            <a:endParaRPr lang="pl-PL" sz="24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pl-PL"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SIG </a:t>
            </a:r>
            <a:r>
              <a:rPr lang="en-US" sz="2400" dirty="0">
                <a:latin typeface="Tahoma" panose="020B0604030504040204" pitchFamily="34" charset="0"/>
                <a:ea typeface="Tahoma" panose="020B0604030504040204" pitchFamily="34" charset="0"/>
                <a:cs typeface="Tahoma" panose="020B0604030504040204" pitchFamily="34" charset="0"/>
              </a:rPr>
              <a:t>IATEFL PL Global Issues </a:t>
            </a:r>
            <a:r>
              <a:rPr lang="en-US" sz="2400" u="sng" dirty="0">
                <a:latin typeface="Tahoma" panose="020B0604030504040204" pitchFamily="34" charset="0"/>
                <a:ea typeface="Tahoma" panose="020B0604030504040204" pitchFamily="34" charset="0"/>
                <a:cs typeface="Tahoma" panose="020B0604030504040204" pitchFamily="34" charset="0"/>
                <a:hlinkClick r:id="rId2"/>
              </a:rPr>
              <a:t>https://gisigpl.wordpress.com/</a:t>
            </a:r>
            <a:endParaRPr lang="pl-PL" sz="24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pl-PL"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SIG </a:t>
            </a:r>
            <a:r>
              <a:rPr lang="en-US" sz="2400" dirty="0">
                <a:latin typeface="Tahoma" panose="020B0604030504040204" pitchFamily="34" charset="0"/>
                <a:ea typeface="Tahoma" panose="020B0604030504040204" pitchFamily="34" charset="0"/>
                <a:cs typeface="Tahoma" panose="020B0604030504040204" pitchFamily="34" charset="0"/>
              </a:rPr>
              <a:t>IATEFL Global Issues  </a:t>
            </a:r>
            <a:r>
              <a:rPr lang="en-US" sz="2400" dirty="0">
                <a:latin typeface="Tahoma" panose="020B0604030504040204" pitchFamily="34" charset="0"/>
                <a:ea typeface="Tahoma" panose="020B0604030504040204" pitchFamily="34" charset="0"/>
                <a:cs typeface="Tahoma" panose="020B0604030504040204" pitchFamily="34" charset="0"/>
                <a:hlinkClick r:id="rId3"/>
              </a:rPr>
              <a:t>http://gisig.iatefl.org/</a:t>
            </a:r>
            <a:endParaRPr lang="pl-PL" sz="24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pl-PL" sz="2400" u="sng" dirty="0" smtClean="0">
                <a:latin typeface="Tahoma" panose="020B0604030504040204" pitchFamily="34" charset="0"/>
                <a:ea typeface="Tahoma" panose="020B0604030504040204" pitchFamily="34" charset="0"/>
                <a:cs typeface="Tahoma" panose="020B0604030504040204" pitchFamily="34" charset="0"/>
                <a:hlinkClick r:id="rId4"/>
              </a:rPr>
              <a:t>  </a:t>
            </a:r>
            <a:r>
              <a:rPr lang="pl-PL" sz="2400" dirty="0" smtClean="0">
                <a:latin typeface="Tahoma" panose="020B0604030504040204" pitchFamily="34" charset="0"/>
                <a:ea typeface="Tahoma" panose="020B0604030504040204" pitchFamily="34" charset="0"/>
                <a:cs typeface="Tahoma" panose="020B0604030504040204" pitchFamily="34" charset="0"/>
                <a:hlinkClick r:id="rId4"/>
              </a:rPr>
              <a:t>http</a:t>
            </a:r>
            <a:r>
              <a:rPr lang="pl-PL" sz="2400" dirty="0">
                <a:latin typeface="Tahoma" panose="020B0604030504040204" pitchFamily="34" charset="0"/>
                <a:ea typeface="Tahoma" panose="020B0604030504040204" pitchFamily="34" charset="0"/>
                <a:cs typeface="Tahoma" panose="020B0604030504040204" pitchFamily="34" charset="0"/>
                <a:hlinkClick r:id="rId4"/>
              </a:rPr>
              <a:t>://www.tesol.org</a:t>
            </a:r>
            <a:r>
              <a:rPr lang="pl-PL" sz="2400" dirty="0" smtClean="0">
                <a:latin typeface="Tahoma" panose="020B0604030504040204" pitchFamily="34" charset="0"/>
                <a:ea typeface="Tahoma" panose="020B0604030504040204" pitchFamily="34" charset="0"/>
                <a:cs typeface="Tahoma" panose="020B0604030504040204" pitchFamily="34" charset="0"/>
                <a:hlinkClick r:id="rId4"/>
              </a:rPr>
              <a:t>/</a:t>
            </a:r>
            <a:r>
              <a:rPr lang="pl-PL" sz="2400" dirty="0" smtClean="0">
                <a:latin typeface="Tahoma" panose="020B0604030504040204" pitchFamily="34" charset="0"/>
                <a:ea typeface="Tahoma" panose="020B0604030504040204" pitchFamily="34" charset="0"/>
                <a:cs typeface="Tahoma" panose="020B0604030504040204" pitchFamily="34" charset="0"/>
              </a:rPr>
              <a:t>   </a:t>
            </a:r>
            <a:r>
              <a:rPr lang="pl-PL" sz="24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pl-PL" sz="2400" dirty="0" err="1"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Interest</a:t>
            </a:r>
            <a:r>
              <a:rPr lang="pl-PL" sz="24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pl-PL" sz="2400" dirty="0" err="1"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Sections</a:t>
            </a:r>
            <a:endParaRPr lang="pl-PL" sz="24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a:buFont typeface="Wingdings" panose="05000000000000000000" pitchFamily="2" charset="2"/>
              <a:buChar char="§"/>
            </a:pPr>
            <a:r>
              <a:rPr lang="pl-PL" sz="2400" dirty="0">
                <a:latin typeface="Tahoma" panose="020B0604030504040204" pitchFamily="34" charset="0"/>
                <a:ea typeface="Tahoma" panose="020B0604030504040204" pitchFamily="34" charset="0"/>
                <a:cs typeface="Tahoma" panose="020B0604030504040204" pitchFamily="34" charset="0"/>
                <a:hlinkClick r:id="rId5"/>
              </a:rPr>
              <a:t> http://film-english.com/</a:t>
            </a:r>
            <a:endParaRPr lang="pl-PL" sz="24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pl-PL"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smtClean="0">
                <a:latin typeface="Tahoma" panose="020B0604030504040204" pitchFamily="34" charset="0"/>
                <a:ea typeface="Tahoma" panose="020B0604030504040204" pitchFamily="34" charset="0"/>
                <a:cs typeface="Tahoma" panose="020B0604030504040204" pitchFamily="34" charset="0"/>
              </a:rPr>
              <a:t>Szkoła</a:t>
            </a:r>
            <a:r>
              <a:rPr lang="en-US" sz="2400" dirty="0" smtClean="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Tolerancji</a:t>
            </a:r>
            <a:r>
              <a:rPr lang="en-US" sz="2400" dirty="0">
                <a:latin typeface="Tahoma" panose="020B0604030504040204" pitchFamily="34" charset="0"/>
                <a:ea typeface="Tahoma" panose="020B0604030504040204" pitchFamily="34" charset="0"/>
                <a:cs typeface="Tahoma" panose="020B0604030504040204" pitchFamily="34" charset="0"/>
              </a:rPr>
              <a:t> (Centrum </a:t>
            </a:r>
            <a:r>
              <a:rPr lang="en-US" sz="2400" dirty="0" err="1">
                <a:latin typeface="Tahoma" panose="020B0604030504040204" pitchFamily="34" charset="0"/>
                <a:ea typeface="Tahoma" panose="020B0604030504040204" pitchFamily="34" charset="0"/>
                <a:cs typeface="Tahoma" panose="020B0604030504040204" pitchFamily="34" charset="0"/>
              </a:rPr>
              <a:t>Edukacji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Obywatelskiej</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pl-PL" sz="24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
            </a:pPr>
            <a:r>
              <a:rPr lang="pl-PL" sz="2400" dirty="0" smtClean="0">
                <a:latin typeface="Tahoma" panose="020B0604030504040204" pitchFamily="34" charset="0"/>
                <a:ea typeface="Tahoma" panose="020B0604030504040204" pitchFamily="34" charset="0"/>
                <a:cs typeface="Tahoma" panose="020B0604030504040204" pitchFamily="34" charset="0"/>
                <a:hlinkClick r:id="rId6"/>
              </a:rPr>
              <a:t>  http</a:t>
            </a:r>
            <a:r>
              <a:rPr lang="pl-PL" sz="2400" dirty="0">
                <a:latin typeface="Tahoma" panose="020B0604030504040204" pitchFamily="34" charset="0"/>
                <a:ea typeface="Tahoma" panose="020B0604030504040204" pitchFamily="34" charset="0"/>
                <a:cs typeface="Tahoma" panose="020B0604030504040204" pitchFamily="34" charset="0"/>
                <a:hlinkClick r:id="rId6"/>
              </a:rPr>
              <a:t>://</a:t>
            </a:r>
            <a:r>
              <a:rPr lang="pl-PL" sz="2400" dirty="0" smtClean="0">
                <a:latin typeface="Tahoma" panose="020B0604030504040204" pitchFamily="34" charset="0"/>
                <a:ea typeface="Tahoma" panose="020B0604030504040204" pitchFamily="34" charset="0"/>
                <a:cs typeface="Tahoma" panose="020B0604030504040204" pitchFamily="34" charset="0"/>
                <a:hlinkClick r:id="rId6"/>
              </a:rPr>
              <a:t>en-joyenglish.weebly.com/</a:t>
            </a:r>
            <a:endParaRPr lang="pl-PL" sz="2400" dirty="0" smtClean="0">
              <a:latin typeface="Tahoma" panose="020B0604030504040204" pitchFamily="34" charset="0"/>
              <a:ea typeface="Tahoma" panose="020B0604030504040204" pitchFamily="34" charset="0"/>
              <a:cs typeface="Tahoma" panose="020B0604030504040204" pitchFamily="34" charset="0"/>
            </a:endParaRPr>
          </a:p>
          <a:p>
            <a:endParaRPr lang="pl-PL" dirty="0"/>
          </a:p>
        </p:txBody>
      </p:sp>
    </p:spTree>
    <p:extLst>
      <p:ext uri="{BB962C8B-B14F-4D97-AF65-F5344CB8AC3E}">
        <p14:creationId xmlns:p14="http://schemas.microsoft.com/office/powerpoint/2010/main" val="121146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79" y="286603"/>
            <a:ext cx="10241281" cy="1290737"/>
          </a:xfrm>
        </p:spPr>
        <p:txBody>
          <a:bodyP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How to make it more than just </a:t>
            </a:r>
            <a:r>
              <a:rPr lang="pl-PL" sz="4400" b="1" dirty="0" smtClean="0">
                <a:latin typeface="Tahoma" panose="020B0604030504040204" pitchFamily="34" charset="0"/>
                <a:ea typeface="Tahoma" panose="020B0604030504040204" pitchFamily="34" charset="0"/>
                <a:cs typeface="Tahoma" panose="020B0604030504040204" pitchFamily="34" charset="0"/>
              </a:rPr>
              <a:t/>
            </a:r>
            <a:br>
              <a:rPr lang="pl-PL" sz="4400" b="1" dirty="0" smtClean="0">
                <a:latin typeface="Tahoma" panose="020B0604030504040204" pitchFamily="34" charset="0"/>
                <a:ea typeface="Tahoma" panose="020B0604030504040204" pitchFamily="34" charset="0"/>
                <a:cs typeface="Tahoma" panose="020B0604030504040204" pitchFamily="34" charset="0"/>
              </a:rPr>
            </a:br>
            <a:r>
              <a:rPr lang="en-US" sz="4400" b="1" dirty="0" smtClean="0">
                <a:latin typeface="Tahoma" panose="020B0604030504040204" pitchFamily="34" charset="0"/>
                <a:ea typeface="Tahoma" panose="020B0604030504040204" pitchFamily="34" charset="0"/>
                <a:cs typeface="Tahoma" panose="020B0604030504040204" pitchFamily="34" charset="0"/>
              </a:rPr>
              <a:t>teaching </a:t>
            </a:r>
            <a:r>
              <a:rPr lang="en-US" sz="4400" b="1" dirty="0">
                <a:latin typeface="Tahoma" panose="020B0604030504040204" pitchFamily="34" charset="0"/>
                <a:ea typeface="Tahoma" panose="020B0604030504040204" pitchFamily="34" charset="0"/>
                <a:cs typeface="Tahoma" panose="020B0604030504040204" pitchFamily="34" charset="0"/>
              </a:rPr>
              <a:t>English?</a:t>
            </a:r>
            <a:endParaRPr lang="pl-PL"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idx="1"/>
          </p:nvPr>
        </p:nvSpPr>
        <p:spPr>
          <a:xfrm>
            <a:off x="857250" y="1634490"/>
            <a:ext cx="10298430" cy="4652010"/>
          </a:xfrm>
        </p:spPr>
        <p:txBody>
          <a:bodyPr>
            <a:noAutofit/>
          </a:bodyPr>
          <a:lstStyle/>
          <a:p>
            <a:pPr lvl="0" algn="just">
              <a:lnSpc>
                <a:spcPct val="150000"/>
              </a:lnSpc>
              <a:spcBef>
                <a:spcPts val="0"/>
              </a:spcBef>
              <a:spcAft>
                <a:spcPts val="0"/>
              </a:spcAft>
              <a:buFont typeface="Wingdings" panose="05000000000000000000" pitchFamily="2" charset="2"/>
              <a:buChar char="ü"/>
            </a:pPr>
            <a:r>
              <a:rPr lang="pl-PL" sz="1800" dirty="0" smtClean="0">
                <a:latin typeface="Times New Roman"/>
                <a:ea typeface="Calibri"/>
                <a:cs typeface="Times New Roman"/>
              </a:rPr>
              <a:t>  </a:t>
            </a:r>
            <a:r>
              <a:rPr lang="en-US" sz="2800" dirty="0" smtClean="0">
                <a:latin typeface="Tahoma" panose="020B0604030504040204" pitchFamily="34" charset="0"/>
                <a:ea typeface="Tahoma" panose="020B0604030504040204" pitchFamily="34" charset="0"/>
                <a:cs typeface="Tahoma" panose="020B0604030504040204" pitchFamily="34" charset="0"/>
              </a:rPr>
              <a:t>Be consistent</a:t>
            </a:r>
            <a:endParaRPr lang="pl-PL" sz="2800" dirty="0">
              <a:latin typeface="Tahoma" panose="020B0604030504040204" pitchFamily="34" charset="0"/>
              <a:ea typeface="Tahoma" panose="020B0604030504040204" pitchFamily="34" charset="0"/>
              <a:cs typeface="Tahoma" panose="020B0604030504040204" pitchFamily="34" charset="0"/>
            </a:endParaRPr>
          </a:p>
          <a:p>
            <a:pPr lvl="0" algn="just">
              <a:lnSpc>
                <a:spcPct val="150000"/>
              </a:lnSpc>
              <a:spcBef>
                <a:spcPts val="0"/>
              </a:spcBef>
              <a:spcAft>
                <a:spcPts val="0"/>
              </a:spcAft>
              <a:buFont typeface="Wingdings" panose="05000000000000000000" pitchFamily="2" charset="2"/>
              <a:buChar char="ü"/>
            </a:pPr>
            <a:r>
              <a:rPr lang="pl-PL"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Use </a:t>
            </a:r>
            <a:r>
              <a:rPr lang="en-US" sz="2800" dirty="0">
                <a:latin typeface="Tahoma" panose="020B0604030504040204" pitchFamily="34" charset="0"/>
                <a:ea typeface="Tahoma" panose="020B0604030504040204" pitchFamily="34" charset="0"/>
                <a:cs typeface="Tahoma" panose="020B0604030504040204" pitchFamily="34" charset="0"/>
              </a:rPr>
              <a:t>simple </a:t>
            </a:r>
            <a:r>
              <a:rPr lang="en-US" sz="2800" dirty="0" smtClean="0">
                <a:latin typeface="Tahoma" panose="020B0604030504040204" pitchFamily="34" charset="0"/>
                <a:ea typeface="Tahoma" panose="020B0604030504040204" pitchFamily="34" charset="0"/>
                <a:cs typeface="Tahoma" panose="020B0604030504040204" pitchFamily="34" charset="0"/>
              </a:rPr>
              <a:t>exercises</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lvl="0" algn="just">
              <a:lnSpc>
                <a:spcPct val="150000"/>
              </a:lnSpc>
              <a:spcBef>
                <a:spcPts val="0"/>
              </a:spcBef>
              <a:spcAft>
                <a:spcPts val="0"/>
              </a:spcAft>
              <a:buFont typeface="Wingdings" panose="05000000000000000000" pitchFamily="2" charset="2"/>
              <a:buChar char="ü"/>
            </a:pPr>
            <a:r>
              <a:rPr lang="pl-PL"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Decide </a:t>
            </a:r>
            <a:r>
              <a:rPr lang="en-US" sz="2800" dirty="0">
                <a:latin typeface="Tahoma" panose="020B0604030504040204" pitchFamily="34" charset="0"/>
                <a:ea typeface="Tahoma" panose="020B0604030504040204" pitchFamily="34" charset="0"/>
                <a:cs typeface="Tahoma" panose="020B0604030504040204" pitchFamily="34" charset="0"/>
              </a:rPr>
              <a:t>whether to discuss hot topics on the spot or give </a:t>
            </a:r>
            <a:r>
              <a:rPr lang="en-US" sz="2800" dirty="0" smtClean="0">
                <a:latin typeface="Tahoma" panose="020B0604030504040204" pitchFamily="34" charset="0"/>
                <a:ea typeface="Tahoma" panose="020B0604030504040204" pitchFamily="34" charset="0"/>
                <a:cs typeface="Tahoma" panose="020B0604030504040204" pitchFamily="34" charset="0"/>
              </a:rPr>
              <a:t>students</a:t>
            </a:r>
            <a:r>
              <a:rPr lang="pl-PL"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more time </a:t>
            </a:r>
            <a:r>
              <a:rPr lang="en-US" sz="2800" dirty="0">
                <a:latin typeface="Tahoma" panose="020B0604030504040204" pitchFamily="34" charset="0"/>
                <a:ea typeface="Tahoma" panose="020B0604030504040204" pitchFamily="34" charset="0"/>
                <a:cs typeface="Tahoma" panose="020B0604030504040204" pitchFamily="34" charset="0"/>
              </a:rPr>
              <a:t>to think them over and be familiar </a:t>
            </a:r>
            <a:r>
              <a:rPr lang="en-US" sz="2800" dirty="0" smtClean="0">
                <a:latin typeface="Tahoma" panose="020B0604030504040204" pitchFamily="34" charset="0"/>
                <a:ea typeface="Tahoma" panose="020B0604030504040204" pitchFamily="34" charset="0"/>
                <a:cs typeface="Tahoma" panose="020B0604030504040204" pitchFamily="34" charset="0"/>
              </a:rPr>
              <a:t>with</a:t>
            </a:r>
            <a:endParaRPr lang="pl-PL" sz="2800" dirty="0">
              <a:latin typeface="Tahoma" panose="020B0604030504040204" pitchFamily="34" charset="0"/>
              <a:ea typeface="Tahoma" panose="020B0604030504040204" pitchFamily="34" charset="0"/>
              <a:cs typeface="Tahoma" panose="020B0604030504040204" pitchFamily="34" charset="0"/>
            </a:endParaRPr>
          </a:p>
          <a:p>
            <a:pPr lvl="0" algn="just">
              <a:lnSpc>
                <a:spcPct val="150000"/>
              </a:lnSpc>
              <a:spcBef>
                <a:spcPts val="0"/>
              </a:spcBef>
              <a:spcAft>
                <a:spcPts val="0"/>
              </a:spcAft>
              <a:buFont typeface="Wingdings" panose="05000000000000000000" pitchFamily="2" charset="2"/>
              <a:buChar char="ü"/>
            </a:pPr>
            <a:r>
              <a:rPr lang="pl-PL"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Teaching </a:t>
            </a:r>
            <a:r>
              <a:rPr lang="en-US" sz="2800" dirty="0">
                <a:latin typeface="Tahoma" panose="020B0604030504040204" pitchFamily="34" charset="0"/>
                <a:ea typeface="Tahoma" panose="020B0604030504040204" pitchFamily="34" charset="0"/>
                <a:cs typeface="Tahoma" panose="020B0604030504040204" pitchFamily="34" charset="0"/>
              </a:rPr>
              <a:t>about tolerance </a:t>
            </a:r>
            <a:r>
              <a:rPr lang="en-US" sz="2800" dirty="0" smtClean="0">
                <a:latin typeface="Tahoma" panose="020B0604030504040204" pitchFamily="34" charset="0"/>
                <a:ea typeface="Tahoma" panose="020B0604030504040204" pitchFamily="34" charset="0"/>
                <a:cs typeface="Tahoma" panose="020B0604030504040204" pitchFamily="34" charset="0"/>
              </a:rPr>
              <a:t>is </a:t>
            </a:r>
            <a:r>
              <a:rPr lang="en-US" sz="2800" dirty="0">
                <a:latin typeface="Tahoma" panose="020B0604030504040204" pitchFamily="34" charset="0"/>
                <a:ea typeface="Tahoma" panose="020B0604030504040204" pitchFamily="34" charset="0"/>
                <a:cs typeface="Tahoma" panose="020B0604030504040204" pitchFamily="34" charset="0"/>
              </a:rPr>
              <a:t>an ongoing </a:t>
            </a:r>
            <a:r>
              <a:rPr lang="en-US" sz="2800" dirty="0" err="1" smtClean="0">
                <a:latin typeface="Tahoma" panose="020B0604030504040204" pitchFamily="34" charset="0"/>
                <a:ea typeface="Tahoma" panose="020B0604030504040204" pitchFamily="34" charset="0"/>
                <a:cs typeface="Tahoma" panose="020B0604030504040204" pitchFamily="34" charset="0"/>
              </a:rPr>
              <a:t>proces</a:t>
            </a:r>
            <a:r>
              <a:rPr lang="pl-PL" sz="2800" dirty="0" smtClean="0">
                <a:latin typeface="Tahoma" panose="020B0604030504040204" pitchFamily="34" charset="0"/>
                <a:ea typeface="Tahoma" panose="020B0604030504040204" pitchFamily="34" charset="0"/>
                <a:cs typeface="Tahoma" panose="020B0604030504040204" pitchFamily="34" charset="0"/>
              </a:rPr>
              <a:t>s</a:t>
            </a:r>
          </a:p>
          <a:p>
            <a:pPr lvl="0" algn="just">
              <a:lnSpc>
                <a:spcPct val="150000"/>
              </a:lnSpc>
              <a:spcBef>
                <a:spcPts val="0"/>
              </a:spcBef>
              <a:spcAft>
                <a:spcPts val="0"/>
              </a:spcAft>
              <a:buFont typeface="Wingdings" panose="05000000000000000000" pitchFamily="2" charset="2"/>
              <a:buChar char="ü"/>
            </a:pPr>
            <a:r>
              <a:rPr lang="pl-PL" sz="2800" dirty="0" smtClean="0">
                <a:latin typeface="Tahoma" panose="020B0604030504040204" pitchFamily="34" charset="0"/>
                <a:ea typeface="Tahoma" panose="020B0604030504040204" pitchFamily="34" charset="0"/>
                <a:cs typeface="Tahoma" panose="020B0604030504040204" pitchFamily="34" charset="0"/>
              </a:rPr>
              <a:t> </a:t>
            </a:r>
            <a:r>
              <a:rPr lang="en-US" sz="2800" dirty="0" smtClean="0">
                <a:latin typeface="Tahoma" panose="020B0604030504040204" pitchFamily="34" charset="0"/>
                <a:ea typeface="Tahoma" panose="020B0604030504040204" pitchFamily="34" charset="0"/>
                <a:cs typeface="Tahoma" panose="020B0604030504040204" pitchFamily="34" charset="0"/>
              </a:rPr>
              <a:t>Give </a:t>
            </a:r>
            <a:r>
              <a:rPr lang="en-US" sz="2800" dirty="0">
                <a:latin typeface="Tahoma" panose="020B0604030504040204" pitchFamily="34" charset="0"/>
                <a:ea typeface="Tahoma" panose="020B0604030504040204" pitchFamily="34" charset="0"/>
                <a:cs typeface="Tahoma" panose="020B0604030504040204" pitchFamily="34" charset="0"/>
              </a:rPr>
              <a:t>students time to express their </a:t>
            </a:r>
            <a:r>
              <a:rPr lang="en-US" sz="2800" dirty="0" smtClean="0">
                <a:latin typeface="Tahoma" panose="020B0604030504040204" pitchFamily="34" charset="0"/>
                <a:ea typeface="Tahoma" panose="020B0604030504040204" pitchFamily="34" charset="0"/>
                <a:cs typeface="Tahoma" panose="020B0604030504040204" pitchFamily="34" charset="0"/>
              </a:rPr>
              <a:t>emotions</a:t>
            </a:r>
            <a:r>
              <a:rPr lang="en-US" sz="1600" dirty="0">
                <a:latin typeface="Times New Roman"/>
                <a:ea typeface="Calibri"/>
                <a:cs typeface="Times New Roman"/>
              </a:rPr>
              <a:t> </a:t>
            </a:r>
            <a:endParaRPr lang="pl-PL" sz="1600" dirty="0">
              <a:latin typeface="Times New Roman"/>
              <a:ea typeface="Calibri"/>
              <a:cs typeface="Times New Roman"/>
            </a:endParaRPr>
          </a:p>
          <a:p>
            <a:endParaRPr lang="pl-PL" sz="1600" dirty="0"/>
          </a:p>
        </p:txBody>
      </p:sp>
    </p:spTree>
    <p:extLst>
      <p:ext uri="{BB962C8B-B14F-4D97-AF65-F5344CB8AC3E}">
        <p14:creationId xmlns:p14="http://schemas.microsoft.com/office/powerpoint/2010/main" val="115725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sia\Desktop\Konferencja Szczecin 2016\Welcome1 (2).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rot="16200000">
            <a:off x="2593661" y="-2740340"/>
            <a:ext cx="7004679" cy="12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422911"/>
            <a:ext cx="10058400" cy="1824343"/>
          </a:xfrm>
        </p:spPr>
        <p:txBody>
          <a:bodyPr>
            <a:normAutofit fontScale="90000"/>
          </a:bodyPr>
          <a:lstStyle/>
          <a:p>
            <a:pPr algn="ctr"/>
            <a:r>
              <a:rPr lang="pl-PL" sz="4900" dirty="0" smtClean="0">
                <a:latin typeface="Tahoma" panose="020B0604030504040204" pitchFamily="34" charset="0"/>
                <a:ea typeface="Tahoma" panose="020B0604030504040204" pitchFamily="34" charset="0"/>
                <a:cs typeface="Tahoma" panose="020B0604030504040204" pitchFamily="34" charset="0"/>
              </a:rPr>
              <a:t>You </a:t>
            </a:r>
            <a:r>
              <a:rPr lang="pl-PL" sz="4900" dirty="0" err="1" smtClean="0">
                <a:latin typeface="Tahoma" panose="020B0604030504040204" pitchFamily="34" charset="0"/>
                <a:ea typeface="Tahoma" panose="020B0604030504040204" pitchFamily="34" charset="0"/>
                <a:cs typeface="Tahoma" panose="020B0604030504040204" pitchFamily="34" charset="0"/>
              </a:rPr>
              <a:t>are</a:t>
            </a:r>
            <a:r>
              <a:rPr lang="pl-PL" sz="4900" dirty="0" smtClean="0">
                <a:latin typeface="Tahoma" panose="020B0604030504040204" pitchFamily="34" charset="0"/>
                <a:ea typeface="Tahoma" panose="020B0604030504040204" pitchFamily="34" charset="0"/>
                <a:cs typeface="Tahoma" panose="020B0604030504040204" pitchFamily="34" charset="0"/>
              </a:rPr>
              <a:t> </a:t>
            </a:r>
            <a:r>
              <a:rPr lang="pl-PL" sz="49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welcome</a:t>
            </a:r>
            <a:r>
              <a:rPr lang="pl-PL" sz="4900" dirty="0">
                <a:latin typeface="Tahoma" panose="020B0604030504040204" pitchFamily="34" charset="0"/>
                <a:ea typeface="Tahoma" panose="020B0604030504040204" pitchFamily="34" charset="0"/>
                <a:cs typeface="Tahoma" panose="020B0604030504040204" pitchFamily="34" charset="0"/>
              </a:rPr>
              <a:t> </a:t>
            </a:r>
            <a:r>
              <a:rPr lang="pl-PL" sz="4900" dirty="0" smtClean="0">
                <a:latin typeface="Tahoma" panose="020B0604030504040204" pitchFamily="34" charset="0"/>
                <a:ea typeface="Tahoma" panose="020B0604030504040204" pitchFamily="34" charset="0"/>
                <a:cs typeface="Tahoma" panose="020B0604030504040204" pitchFamily="34" charset="0"/>
              </a:rPr>
              <a:t>to </a:t>
            </a:r>
            <a:r>
              <a:rPr lang="pl-PL" sz="4900" dirty="0" err="1" smtClean="0">
                <a:latin typeface="Tahoma" panose="020B0604030504040204" pitchFamily="34" charset="0"/>
                <a:ea typeface="Tahoma" panose="020B0604030504040204" pitchFamily="34" charset="0"/>
                <a:cs typeface="Tahoma" panose="020B0604030504040204" pitchFamily="34" charset="0"/>
              </a:rPr>
              <a:t>contact</a:t>
            </a:r>
            <a:r>
              <a:rPr lang="pl-PL" sz="4900" dirty="0" smtClean="0">
                <a:latin typeface="Tahoma" panose="020B0604030504040204" pitchFamily="34" charset="0"/>
                <a:ea typeface="Tahoma" panose="020B0604030504040204" pitchFamily="34" charset="0"/>
                <a:cs typeface="Tahoma" panose="020B0604030504040204" pitchFamily="34" charset="0"/>
              </a:rPr>
              <a:t> </a:t>
            </a:r>
            <a:r>
              <a:rPr lang="pl-PL" sz="4900" dirty="0" err="1" smtClean="0">
                <a:latin typeface="Tahoma" panose="020B0604030504040204" pitchFamily="34" charset="0"/>
                <a:ea typeface="Tahoma" panose="020B0604030504040204" pitchFamily="34" charset="0"/>
                <a:cs typeface="Tahoma" panose="020B0604030504040204" pitchFamily="34" charset="0"/>
              </a:rPr>
              <a:t>us</a:t>
            </a:r>
            <a:r>
              <a:rPr lang="pl-PL" sz="4900" dirty="0">
                <a:latin typeface="Tahoma" panose="020B0604030504040204" pitchFamily="34" charset="0"/>
                <a:ea typeface="Tahoma" panose="020B0604030504040204" pitchFamily="34" charset="0"/>
                <a:cs typeface="Tahoma" panose="020B0604030504040204" pitchFamily="34" charset="0"/>
              </a:rPr>
              <a:t/>
            </a:r>
            <a:br>
              <a:rPr lang="pl-PL" sz="4900" dirty="0">
                <a:latin typeface="Tahoma" panose="020B0604030504040204" pitchFamily="34" charset="0"/>
                <a:ea typeface="Tahoma" panose="020B0604030504040204" pitchFamily="34" charset="0"/>
                <a:cs typeface="Tahoma" panose="020B0604030504040204" pitchFamily="34" charset="0"/>
              </a:rPr>
            </a:br>
            <a:r>
              <a:rPr lang="pl-PL" sz="4900" dirty="0" smtClean="0">
                <a:latin typeface="Tahoma" panose="020B0604030504040204" pitchFamily="34" charset="0"/>
                <a:ea typeface="Tahoma" panose="020B0604030504040204" pitchFamily="34" charset="0"/>
                <a:cs typeface="Tahoma" panose="020B0604030504040204" pitchFamily="34" charset="0"/>
              </a:rPr>
              <a:t>We love to be </a:t>
            </a:r>
            <a:r>
              <a:rPr lang="pl-PL" sz="4900" dirty="0" err="1" smtClean="0">
                <a:latin typeface="Tahoma" panose="020B0604030504040204" pitchFamily="34" charset="0"/>
                <a:ea typeface="Tahoma" panose="020B0604030504040204" pitchFamily="34" charset="0"/>
                <a:cs typeface="Tahoma" panose="020B0604030504040204" pitchFamily="34" charset="0"/>
              </a:rPr>
              <a:t>bothered</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endParaRPr lang="pl-PL" dirty="0">
              <a:latin typeface="Times New Roman" panose="02020603050405020304" pitchFamily="18" charset="0"/>
              <a:cs typeface="Times New Roman" panose="02020603050405020304" pitchFamily="18" charset="0"/>
            </a:endParaRPr>
          </a:p>
        </p:txBody>
      </p:sp>
      <p:sp>
        <p:nvSpPr>
          <p:cNvPr id="3" name="Symbol zastępczy tekstu 2"/>
          <p:cNvSpPr>
            <a:spLocks noGrp="1"/>
          </p:cNvSpPr>
          <p:nvPr>
            <p:ph type="body" idx="1"/>
          </p:nvPr>
        </p:nvSpPr>
        <p:spPr>
          <a:xfrm>
            <a:off x="774915" y="4223960"/>
            <a:ext cx="5212080" cy="736282"/>
          </a:xfrm>
        </p:spPr>
        <p:txBody>
          <a:bodyPr>
            <a:normAutofit/>
          </a:bodyPr>
          <a:lstStyle/>
          <a:p>
            <a:r>
              <a:rPr lang="pl-PL" sz="3600" dirty="0" smtClean="0">
                <a:latin typeface="Tahoma" panose="020B0604030504040204" pitchFamily="34" charset="0"/>
                <a:ea typeface="Tahoma" panose="020B0604030504040204" pitchFamily="34" charset="0"/>
                <a:cs typeface="Tahoma" panose="020B0604030504040204" pitchFamily="34" charset="0"/>
              </a:rPr>
              <a:t>Katarzyna </a:t>
            </a:r>
            <a:r>
              <a:rPr lang="pl-PL" sz="3600" dirty="0" err="1" smtClean="0">
                <a:latin typeface="Tahoma" panose="020B0604030504040204" pitchFamily="34" charset="0"/>
                <a:ea typeface="Tahoma" panose="020B0604030504040204" pitchFamily="34" charset="0"/>
                <a:cs typeface="Tahoma" panose="020B0604030504040204" pitchFamily="34" charset="0"/>
              </a:rPr>
              <a:t>wiącek</a:t>
            </a:r>
            <a:endParaRPr lang="pl-PL" sz="3600" dirty="0">
              <a:latin typeface="Tahoma" panose="020B0604030504040204" pitchFamily="34" charset="0"/>
              <a:ea typeface="Tahoma" panose="020B0604030504040204" pitchFamily="34" charset="0"/>
              <a:cs typeface="Tahoma" panose="020B0604030504040204" pitchFamily="34" charset="0"/>
            </a:endParaRPr>
          </a:p>
        </p:txBody>
      </p:sp>
      <p:sp>
        <p:nvSpPr>
          <p:cNvPr id="4" name="Symbol zastępczy zawartości 3"/>
          <p:cNvSpPr>
            <a:spLocks noGrp="1"/>
          </p:cNvSpPr>
          <p:nvPr>
            <p:ph sz="half" idx="2"/>
          </p:nvPr>
        </p:nvSpPr>
        <p:spPr>
          <a:xfrm>
            <a:off x="672045" y="5061254"/>
            <a:ext cx="7123215" cy="815096"/>
          </a:xfrm>
        </p:spPr>
        <p:txBody>
          <a:bodyPr>
            <a:noAutofit/>
          </a:bodyPr>
          <a:lstStyle/>
          <a:p>
            <a:pPr marL="0" indent="0">
              <a:buNone/>
            </a:pPr>
            <a:r>
              <a:rPr lang="pl-PL"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kkatarzyna.wiacek@gmail.com</a:t>
            </a:r>
            <a:endParaRPr lang="pl-PL"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Symbol zastępczy tekstu 4"/>
          <p:cNvSpPr>
            <a:spLocks noGrp="1"/>
          </p:cNvSpPr>
          <p:nvPr>
            <p:ph type="body" sz="quarter" idx="3"/>
          </p:nvPr>
        </p:nvSpPr>
        <p:spPr>
          <a:xfrm>
            <a:off x="6003969" y="2039842"/>
            <a:ext cx="4864023" cy="736282"/>
          </a:xfrm>
        </p:spPr>
        <p:txBody>
          <a:bodyPr/>
          <a:lstStyle/>
          <a:p>
            <a:r>
              <a:rPr lang="pl-PL" sz="3600" dirty="0" smtClean="0">
                <a:latin typeface="Times New Roman" panose="02020603050405020304" pitchFamily="18" charset="0"/>
                <a:cs typeface="Times New Roman" panose="02020603050405020304" pitchFamily="18" charset="0"/>
              </a:rPr>
              <a:t> </a:t>
            </a:r>
            <a:r>
              <a:rPr lang="pl-PL" sz="3600" dirty="0" smtClean="0">
                <a:latin typeface="Tahoma" panose="020B0604030504040204" pitchFamily="34" charset="0"/>
                <a:ea typeface="Tahoma" panose="020B0604030504040204" pitchFamily="34" charset="0"/>
                <a:cs typeface="Tahoma" panose="020B0604030504040204" pitchFamily="34" charset="0"/>
              </a:rPr>
              <a:t>Katarzyna </a:t>
            </a:r>
            <a:r>
              <a:rPr lang="pl-PL" sz="3600" dirty="0" err="1" smtClean="0">
                <a:latin typeface="Tahoma" panose="020B0604030504040204" pitchFamily="34" charset="0"/>
                <a:ea typeface="Tahoma" panose="020B0604030504040204" pitchFamily="34" charset="0"/>
                <a:cs typeface="Tahoma" panose="020B0604030504040204" pitchFamily="34" charset="0"/>
              </a:rPr>
              <a:t>Łaziuk</a:t>
            </a:r>
            <a:endParaRPr lang="pl-PL" sz="3600" dirty="0">
              <a:latin typeface="Tahoma" panose="020B0604030504040204" pitchFamily="34" charset="0"/>
              <a:ea typeface="Tahoma" panose="020B0604030504040204" pitchFamily="34" charset="0"/>
              <a:cs typeface="Tahoma" panose="020B0604030504040204" pitchFamily="34" charset="0"/>
            </a:endParaRPr>
          </a:p>
        </p:txBody>
      </p:sp>
      <p:sp>
        <p:nvSpPr>
          <p:cNvPr id="6" name="Symbol zastępczy zawartości 5"/>
          <p:cNvSpPr>
            <a:spLocks noGrp="1"/>
          </p:cNvSpPr>
          <p:nvPr>
            <p:ph sz="quarter" idx="4"/>
          </p:nvPr>
        </p:nvSpPr>
        <p:spPr>
          <a:xfrm>
            <a:off x="6082891" y="2853134"/>
            <a:ext cx="5312819" cy="867906"/>
          </a:xfrm>
        </p:spPr>
        <p:txBody>
          <a:bodyPr>
            <a:normAutofit fontScale="92500"/>
          </a:bodyPr>
          <a:lstStyle/>
          <a:p>
            <a:pPr marL="0" indent="0">
              <a:buNone/>
            </a:pPr>
            <a:r>
              <a:rPr lang="pl-PL" sz="4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kasia.laziuk@gmail.com</a:t>
            </a:r>
            <a:endParaRPr lang="pl-PL" sz="4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633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additive="base">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Is it in the curriculum?</a:t>
            </a:r>
          </a:p>
        </p:txBody>
      </p:sp>
      <p:sp>
        <p:nvSpPr>
          <p:cNvPr id="3" name="Symbol zastępczy zawartości 2"/>
          <p:cNvSpPr>
            <a:spLocks noGrp="1"/>
          </p:cNvSpPr>
          <p:nvPr>
            <p:ph idx="1"/>
          </p:nvPr>
        </p:nvSpPr>
        <p:spPr>
          <a:xfrm>
            <a:off x="513865" y="2014780"/>
            <a:ext cx="11225229" cy="4272768"/>
          </a:xfrm>
        </p:spPr>
        <p:txBody>
          <a:bodyPr>
            <a:normAutofit fontScale="92500"/>
          </a:bodyPr>
          <a:lstStyle/>
          <a:p>
            <a:r>
              <a:rPr lang="pl-PL" dirty="0" smtClean="0">
                <a:latin typeface="Tahoma" panose="020B0604030504040204" pitchFamily="34" charset="0"/>
                <a:ea typeface="Tahoma" panose="020B0604030504040204" pitchFamily="34" charset="0"/>
                <a:cs typeface="Tahoma" panose="020B0604030504040204" pitchFamily="34" charset="0"/>
              </a:rPr>
              <a:t>Celem </a:t>
            </a:r>
            <a:r>
              <a:rPr lang="pl-PL" dirty="0">
                <a:latin typeface="Tahoma" panose="020B0604030504040204" pitchFamily="34" charset="0"/>
                <a:ea typeface="Tahoma" panose="020B0604030504040204" pitchFamily="34" charset="0"/>
                <a:cs typeface="Tahoma" panose="020B0604030504040204" pitchFamily="34" charset="0"/>
              </a:rPr>
              <a:t>kształcenia ogólnego w szkole jest: kształtowanie u uczniów postaw warunkujących sprawne </a:t>
            </a:r>
            <a:r>
              <a:rPr lang="pl-PL" dirty="0" smtClean="0">
                <a:latin typeface="Tahoma" panose="020B0604030504040204" pitchFamily="34" charset="0"/>
                <a:ea typeface="Tahoma" panose="020B0604030504040204" pitchFamily="34" charset="0"/>
                <a:cs typeface="Tahoma" panose="020B0604030504040204" pitchFamily="34" charset="0"/>
              </a:rPr>
              <a:t/>
            </a:r>
            <a:br>
              <a:rPr lang="pl-PL" dirty="0" smtClean="0">
                <a:latin typeface="Tahoma" panose="020B0604030504040204" pitchFamily="34" charset="0"/>
                <a:ea typeface="Tahoma" panose="020B0604030504040204" pitchFamily="34" charset="0"/>
                <a:cs typeface="Tahoma" panose="020B0604030504040204" pitchFamily="34" charset="0"/>
              </a:rPr>
            </a:br>
            <a:r>
              <a:rPr lang="pl-PL" dirty="0" smtClean="0">
                <a:latin typeface="Tahoma" panose="020B0604030504040204" pitchFamily="34" charset="0"/>
                <a:ea typeface="Tahoma" panose="020B0604030504040204" pitchFamily="34" charset="0"/>
                <a:cs typeface="Tahoma" panose="020B0604030504040204" pitchFamily="34" charset="0"/>
              </a:rPr>
              <a:t>i </a:t>
            </a:r>
            <a:r>
              <a:rPr lang="pl-PL" dirty="0">
                <a:latin typeface="Tahoma" panose="020B0604030504040204" pitchFamily="34" charset="0"/>
                <a:ea typeface="Tahoma" panose="020B0604030504040204" pitchFamily="34" charset="0"/>
                <a:cs typeface="Tahoma" panose="020B0604030504040204" pitchFamily="34" charset="0"/>
              </a:rPr>
              <a:t>odpowiedzialne funkcjonowanie we współczesnym świecie</a:t>
            </a:r>
            <a:r>
              <a:rPr lang="pl-PL" dirty="0" smtClean="0">
                <a:latin typeface="Tahoma" panose="020B0604030504040204" pitchFamily="34" charset="0"/>
                <a:ea typeface="Tahoma" panose="020B0604030504040204" pitchFamily="34" charset="0"/>
                <a:cs typeface="Tahoma" panose="020B0604030504040204" pitchFamily="34" charset="0"/>
              </a:rPr>
              <a:t>.</a:t>
            </a:r>
          </a:p>
          <a:p>
            <a:endParaRPr lang="pl-PL" dirty="0">
              <a:latin typeface="Tahoma" panose="020B0604030504040204" pitchFamily="34" charset="0"/>
              <a:ea typeface="Tahoma" panose="020B0604030504040204" pitchFamily="34" charset="0"/>
              <a:cs typeface="Tahoma" panose="020B0604030504040204" pitchFamily="34" charset="0"/>
            </a:endParaRPr>
          </a:p>
          <a:p>
            <a:pPr algn="just"/>
            <a:r>
              <a:rPr lang="pl-PL" sz="2400" dirty="0">
                <a:latin typeface="Tahoma" panose="020B0604030504040204" pitchFamily="34" charset="0"/>
                <a:ea typeface="Tahoma" panose="020B0604030504040204" pitchFamily="34" charset="0"/>
                <a:cs typeface="Tahoma" panose="020B0604030504040204" pitchFamily="34" charset="0"/>
              </a:rPr>
              <a:t>W procesie kształcenia ogólnego szkoła (podstawowa/gimnazjum) kształtuje u uczniów postawy sprzyjające ich </a:t>
            </a:r>
            <a:r>
              <a:rPr lang="pl-PL" sz="2400" dirty="0" smtClean="0">
                <a:latin typeface="Tahoma" panose="020B0604030504040204" pitchFamily="34" charset="0"/>
                <a:ea typeface="Tahoma" panose="020B0604030504040204" pitchFamily="34" charset="0"/>
                <a:cs typeface="Tahoma" panose="020B0604030504040204" pitchFamily="34" charset="0"/>
              </a:rPr>
              <a:t>dalszemu </a:t>
            </a:r>
            <a:r>
              <a:rPr lang="pl-PL" sz="2400" dirty="0">
                <a:latin typeface="Tahoma" panose="020B0604030504040204" pitchFamily="34" charset="0"/>
                <a:ea typeface="Tahoma" panose="020B0604030504040204" pitchFamily="34" charset="0"/>
                <a:cs typeface="Tahoma" panose="020B0604030504040204" pitchFamily="34" charset="0"/>
              </a:rPr>
              <a:t>rozwojowi indywidualnemu i społecznemu, takie jak: uczciwość, wiary godność, odpowiedzialność, wytrwałość, poczucie własnej wartości, szacunek dla innych ludzi, ciekawość poznawcza, kreatywność, przedsiębiorczość, kultura osobista, gotowość do uczestnictwa w kulturze, podejmowania inicjatyw oraz do pracy zespołowej. </a:t>
            </a:r>
            <a:r>
              <a:rPr lang="pl-PL" sz="2400" b="1" dirty="0">
                <a:latin typeface="Tahoma" panose="020B0604030504040204" pitchFamily="34" charset="0"/>
                <a:ea typeface="Tahoma" panose="020B0604030504040204" pitchFamily="34" charset="0"/>
                <a:cs typeface="Tahoma" panose="020B0604030504040204" pitchFamily="34" charset="0"/>
              </a:rPr>
              <a:t>W rozwoju społecznym bardzo ważne jest kształtowanie postawy obywatelskiej, postawy poszanowania tradycji i kultury własnego narodu, a tak że postawy poszanowania dla innych kultur i tradycji. Szkoła podejmuje odpowiednie kroki w celu zapobiegania wszelkiej dyskryminacji.</a:t>
            </a:r>
          </a:p>
        </p:txBody>
      </p:sp>
    </p:spTree>
    <p:extLst>
      <p:ext uri="{BB962C8B-B14F-4D97-AF65-F5344CB8AC3E}">
        <p14:creationId xmlns:p14="http://schemas.microsoft.com/office/powerpoint/2010/main" val="26839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Tahoma" panose="020B0604030504040204" pitchFamily="34" charset="0"/>
                <a:ea typeface="Tahoma" panose="020B0604030504040204" pitchFamily="34" charset="0"/>
                <a:cs typeface="Tahoma" panose="020B0604030504040204" pitchFamily="34" charset="0"/>
              </a:rPr>
              <a:t>Curriculum </a:t>
            </a:r>
            <a:r>
              <a:rPr lang="pl-PL" b="1" dirty="0" err="1" smtClean="0">
                <a:latin typeface="Tahoma" panose="020B0604030504040204" pitchFamily="34" charset="0"/>
                <a:ea typeface="Tahoma" panose="020B0604030504040204" pitchFamily="34" charset="0"/>
                <a:cs typeface="Tahoma" panose="020B0604030504040204" pitchFamily="34" charset="0"/>
              </a:rPr>
              <a:t>highlights</a:t>
            </a:r>
            <a:endParaRPr lang="pl-PL" b="1"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idx="1"/>
          </p:nvPr>
        </p:nvSpPr>
        <p:spPr>
          <a:xfrm>
            <a:off x="1097280" y="1845734"/>
            <a:ext cx="10058400" cy="4475056"/>
          </a:xfrm>
        </p:spPr>
        <p:txBody>
          <a:bodyPr>
            <a:normAutofit/>
          </a:bodyPr>
          <a:lstStyle/>
          <a:p>
            <a:pPr lvl="5"/>
            <a:r>
              <a:rPr lang="pl-PL" sz="2800" dirty="0" err="1">
                <a:latin typeface="Tahoma" panose="020B0604030504040204" pitchFamily="34" charset="0"/>
                <a:ea typeface="Tahoma" panose="020B0604030504040204" pitchFamily="34" charset="0"/>
                <a:cs typeface="Tahoma" panose="020B0604030504040204" pitchFamily="34" charset="0"/>
              </a:rPr>
              <a:t>f</a:t>
            </a:r>
            <a:r>
              <a:rPr lang="pl-PL" sz="2800" dirty="0" err="1" smtClean="0">
                <a:latin typeface="Tahoma" panose="020B0604030504040204" pitchFamily="34" charset="0"/>
                <a:ea typeface="Tahoma" panose="020B0604030504040204" pitchFamily="34" charset="0"/>
                <a:cs typeface="Tahoma" panose="020B0604030504040204" pitchFamily="34" charset="0"/>
              </a:rPr>
              <a:t>airness</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lvl="5"/>
            <a:r>
              <a:rPr lang="pl-PL" sz="2800" dirty="0" err="1">
                <a:latin typeface="Tahoma" panose="020B0604030504040204" pitchFamily="34" charset="0"/>
                <a:ea typeface="Tahoma" panose="020B0604030504040204" pitchFamily="34" charset="0"/>
                <a:cs typeface="Tahoma" panose="020B0604030504040204" pitchFamily="34" charset="0"/>
              </a:rPr>
              <a:t>h</a:t>
            </a:r>
            <a:r>
              <a:rPr lang="pl-PL" sz="2800" dirty="0" err="1" smtClean="0">
                <a:latin typeface="Tahoma" panose="020B0604030504040204" pitchFamily="34" charset="0"/>
                <a:ea typeface="Tahoma" panose="020B0604030504040204" pitchFamily="34" charset="0"/>
                <a:cs typeface="Tahoma" panose="020B0604030504040204" pitchFamily="34" charset="0"/>
              </a:rPr>
              <a:t>onesty</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lvl="5"/>
            <a:r>
              <a:rPr lang="pl-PL" sz="2800" dirty="0" err="1">
                <a:latin typeface="Tahoma" panose="020B0604030504040204" pitchFamily="34" charset="0"/>
                <a:ea typeface="Tahoma" panose="020B0604030504040204" pitchFamily="34" charset="0"/>
                <a:cs typeface="Tahoma" panose="020B0604030504040204" pitchFamily="34" charset="0"/>
              </a:rPr>
              <a:t>r</a:t>
            </a:r>
            <a:r>
              <a:rPr lang="pl-PL" sz="2800" dirty="0" err="1" smtClean="0">
                <a:latin typeface="Tahoma" panose="020B0604030504040204" pitchFamily="34" charset="0"/>
                <a:ea typeface="Tahoma" panose="020B0604030504040204" pitchFamily="34" charset="0"/>
                <a:cs typeface="Tahoma" panose="020B0604030504040204" pitchFamily="34" charset="0"/>
              </a:rPr>
              <a:t>esponsibility</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lvl="5"/>
            <a:r>
              <a:rPr lang="pl-PL" sz="2800" dirty="0" err="1">
                <a:latin typeface="Tahoma" panose="020B0604030504040204" pitchFamily="34" charset="0"/>
                <a:ea typeface="Tahoma" panose="020B0604030504040204" pitchFamily="34" charset="0"/>
                <a:cs typeface="Tahoma" panose="020B0604030504040204" pitchFamily="34" charset="0"/>
              </a:rPr>
              <a:t>c</a:t>
            </a:r>
            <a:r>
              <a:rPr lang="pl-PL" sz="2800" dirty="0" err="1" smtClean="0">
                <a:latin typeface="Tahoma" panose="020B0604030504040204" pitchFamily="34" charset="0"/>
                <a:ea typeface="Tahoma" panose="020B0604030504040204" pitchFamily="34" charset="0"/>
                <a:cs typeface="Tahoma" panose="020B0604030504040204" pitchFamily="34" charset="0"/>
              </a:rPr>
              <a:t>onsistence</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lvl="5"/>
            <a:r>
              <a:rPr lang="pl-PL" sz="2800" dirty="0" err="1">
                <a:latin typeface="Tahoma" panose="020B0604030504040204" pitchFamily="34" charset="0"/>
                <a:ea typeface="Tahoma" panose="020B0604030504040204" pitchFamily="34" charset="0"/>
                <a:cs typeface="Tahoma" panose="020B0604030504040204" pitchFamily="34" charset="0"/>
              </a:rPr>
              <a:t>s</a:t>
            </a:r>
            <a:r>
              <a:rPr lang="pl-PL" sz="2800" dirty="0" err="1" smtClean="0">
                <a:latin typeface="Tahoma" panose="020B0604030504040204" pitchFamily="34" charset="0"/>
                <a:ea typeface="Tahoma" panose="020B0604030504040204" pitchFamily="34" charset="0"/>
                <a:cs typeface="Tahoma" panose="020B0604030504040204" pitchFamily="34" charset="0"/>
              </a:rPr>
              <a:t>elf-esteem</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lvl="5"/>
            <a:r>
              <a:rPr lang="pl-PL" sz="2800" dirty="0" err="1">
                <a:latin typeface="Tahoma" panose="020B0604030504040204" pitchFamily="34" charset="0"/>
                <a:ea typeface="Tahoma" panose="020B0604030504040204" pitchFamily="34" charset="0"/>
                <a:cs typeface="Tahoma" panose="020B0604030504040204" pitchFamily="34" charset="0"/>
              </a:rPr>
              <a:t>c</a:t>
            </a:r>
            <a:r>
              <a:rPr lang="pl-PL" sz="2800" dirty="0" err="1" smtClean="0">
                <a:latin typeface="Tahoma" panose="020B0604030504040204" pitchFamily="34" charset="0"/>
                <a:ea typeface="Tahoma" panose="020B0604030504040204" pitchFamily="34" charset="0"/>
                <a:cs typeface="Tahoma" panose="020B0604030504040204" pitchFamily="34" charset="0"/>
              </a:rPr>
              <a:t>ivic</a:t>
            </a:r>
            <a:r>
              <a:rPr lang="pl-PL" sz="2800" dirty="0" smtClean="0">
                <a:latin typeface="Tahoma" panose="020B0604030504040204" pitchFamily="34" charset="0"/>
                <a:ea typeface="Tahoma" panose="020B0604030504040204" pitchFamily="34" charset="0"/>
                <a:cs typeface="Tahoma" panose="020B0604030504040204" pitchFamily="34" charset="0"/>
              </a:rPr>
              <a:t> </a:t>
            </a:r>
            <a:r>
              <a:rPr lang="pl-PL" sz="2800" dirty="0" err="1" smtClean="0">
                <a:latin typeface="Tahoma" panose="020B0604030504040204" pitchFamily="34" charset="0"/>
                <a:ea typeface="Tahoma" panose="020B0604030504040204" pitchFamily="34" charset="0"/>
                <a:cs typeface="Tahoma" panose="020B0604030504040204" pitchFamily="34" charset="0"/>
              </a:rPr>
              <a:t>responsibility</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lvl="5"/>
            <a:r>
              <a:rPr lang="pl-PL" sz="2800" dirty="0" err="1">
                <a:latin typeface="Tahoma" panose="020B0604030504040204" pitchFamily="34" charset="0"/>
                <a:ea typeface="Tahoma" panose="020B0604030504040204" pitchFamily="34" charset="0"/>
                <a:cs typeface="Tahoma" panose="020B0604030504040204" pitchFamily="34" charset="0"/>
              </a:rPr>
              <a:t>c</a:t>
            </a:r>
            <a:r>
              <a:rPr lang="pl-PL" sz="2800" dirty="0" err="1" smtClean="0">
                <a:latin typeface="Tahoma" panose="020B0604030504040204" pitchFamily="34" charset="0"/>
                <a:ea typeface="Tahoma" panose="020B0604030504040204" pitchFamily="34" charset="0"/>
                <a:cs typeface="Tahoma" panose="020B0604030504040204" pitchFamily="34" charset="0"/>
              </a:rPr>
              <a:t>reativity</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lvl="5"/>
            <a:r>
              <a:rPr lang="pl-PL" sz="2800" dirty="0" err="1">
                <a:latin typeface="Tahoma" panose="020B0604030504040204" pitchFamily="34" charset="0"/>
                <a:ea typeface="Tahoma" panose="020B0604030504040204" pitchFamily="34" charset="0"/>
                <a:cs typeface="Tahoma" panose="020B0604030504040204" pitchFamily="34" charset="0"/>
              </a:rPr>
              <a:t>c</a:t>
            </a:r>
            <a:r>
              <a:rPr lang="pl-PL" sz="2800" dirty="0" err="1" smtClean="0">
                <a:latin typeface="Tahoma" panose="020B0604030504040204" pitchFamily="34" charset="0"/>
                <a:ea typeface="Tahoma" panose="020B0604030504040204" pitchFamily="34" charset="0"/>
                <a:cs typeface="Tahoma" panose="020B0604030504040204" pitchFamily="34" charset="0"/>
              </a:rPr>
              <a:t>uriosity</a:t>
            </a:r>
            <a:r>
              <a:rPr lang="pl-PL" sz="2800" dirty="0" smtClean="0">
                <a:latin typeface="Tahoma" panose="020B0604030504040204" pitchFamily="34" charset="0"/>
                <a:ea typeface="Tahoma" panose="020B0604030504040204" pitchFamily="34" charset="0"/>
                <a:cs typeface="Tahoma" panose="020B0604030504040204" pitchFamily="34" charset="0"/>
              </a:rPr>
              <a:t> </a:t>
            </a:r>
            <a:r>
              <a:rPr lang="pl-PL" sz="2800" dirty="0" err="1" smtClean="0">
                <a:latin typeface="Tahoma" panose="020B0604030504040204" pitchFamily="34" charset="0"/>
                <a:ea typeface="Tahoma" panose="020B0604030504040204" pitchFamily="34" charset="0"/>
                <a:cs typeface="Tahoma" panose="020B0604030504040204" pitchFamily="34" charset="0"/>
              </a:rPr>
              <a:t>about</a:t>
            </a:r>
            <a:r>
              <a:rPr lang="pl-PL" sz="2800" dirty="0" smtClean="0">
                <a:latin typeface="Tahoma" panose="020B0604030504040204" pitchFamily="34" charset="0"/>
                <a:ea typeface="Tahoma" panose="020B0604030504040204" pitchFamily="34" charset="0"/>
                <a:cs typeface="Tahoma" panose="020B0604030504040204" pitchFamily="34" charset="0"/>
              </a:rPr>
              <a:t> the </a:t>
            </a:r>
            <a:r>
              <a:rPr lang="pl-PL" sz="2800" dirty="0" err="1" smtClean="0">
                <a:latin typeface="Tahoma" panose="020B0604030504040204" pitchFamily="34" charset="0"/>
                <a:ea typeface="Tahoma" panose="020B0604030504040204" pitchFamily="34" charset="0"/>
                <a:cs typeface="Tahoma" panose="020B0604030504040204" pitchFamily="34" charset="0"/>
              </a:rPr>
              <a:t>world</a:t>
            </a:r>
            <a:endParaRPr lang="pl-PL" sz="2800" dirty="0" smtClean="0">
              <a:latin typeface="Tahoma" panose="020B0604030504040204" pitchFamily="34" charset="0"/>
              <a:ea typeface="Tahoma" panose="020B0604030504040204" pitchFamily="34" charset="0"/>
              <a:cs typeface="Tahoma" panose="020B0604030504040204" pitchFamily="34" charset="0"/>
            </a:endParaRPr>
          </a:p>
          <a:p>
            <a:pPr lvl="5"/>
            <a:r>
              <a:rPr lang="pl-PL" sz="2800" dirty="0" err="1">
                <a:latin typeface="Tahoma" panose="020B0604030504040204" pitchFamily="34" charset="0"/>
                <a:ea typeface="Tahoma" panose="020B0604030504040204" pitchFamily="34" charset="0"/>
                <a:cs typeface="Tahoma" panose="020B0604030504040204" pitchFamily="34" charset="0"/>
              </a:rPr>
              <a:t>r</a:t>
            </a:r>
            <a:r>
              <a:rPr lang="pl-PL" sz="2800" dirty="0" err="1" smtClean="0">
                <a:latin typeface="Tahoma" panose="020B0604030504040204" pitchFamily="34" charset="0"/>
                <a:ea typeface="Tahoma" panose="020B0604030504040204" pitchFamily="34" charset="0"/>
                <a:cs typeface="Tahoma" panose="020B0604030504040204" pitchFamily="34" charset="0"/>
              </a:rPr>
              <a:t>espect</a:t>
            </a:r>
            <a:r>
              <a:rPr lang="pl-PL" sz="2800" dirty="0" smtClean="0">
                <a:latin typeface="Tahoma" panose="020B0604030504040204" pitchFamily="34" charset="0"/>
                <a:ea typeface="Tahoma" panose="020B0604030504040204" pitchFamily="34" charset="0"/>
                <a:cs typeface="Tahoma" panose="020B0604030504040204" pitchFamily="34" charset="0"/>
              </a:rPr>
              <a:t> for </a:t>
            </a:r>
            <a:r>
              <a:rPr lang="pl-PL" sz="2800" dirty="0" err="1" smtClean="0">
                <a:latin typeface="Tahoma" panose="020B0604030504040204" pitchFamily="34" charset="0"/>
                <a:ea typeface="Tahoma" panose="020B0604030504040204" pitchFamily="34" charset="0"/>
                <a:cs typeface="Tahoma" panose="020B0604030504040204" pitchFamily="34" charset="0"/>
              </a:rPr>
              <a:t>traditions</a:t>
            </a:r>
            <a:r>
              <a:rPr lang="pl-PL" sz="2800" dirty="0" smtClean="0">
                <a:latin typeface="Tahoma" panose="020B0604030504040204" pitchFamily="34" charset="0"/>
                <a:ea typeface="Tahoma" panose="020B0604030504040204" pitchFamily="34" charset="0"/>
                <a:cs typeface="Tahoma" panose="020B0604030504040204" pitchFamily="34" charset="0"/>
              </a:rPr>
              <a:t> and </a:t>
            </a:r>
            <a:r>
              <a:rPr lang="pl-PL" sz="2800" dirty="0" err="1" smtClean="0">
                <a:latin typeface="Tahoma" panose="020B0604030504040204" pitchFamily="34" charset="0"/>
                <a:ea typeface="Tahoma" panose="020B0604030504040204" pitchFamily="34" charset="0"/>
                <a:cs typeface="Tahoma" panose="020B0604030504040204" pitchFamily="34" charset="0"/>
              </a:rPr>
              <a:t>customs</a:t>
            </a:r>
            <a:r>
              <a:rPr lang="pl-PL" sz="2800" dirty="0" smtClean="0">
                <a:latin typeface="Tahoma" panose="020B0604030504040204" pitchFamily="34" charset="0"/>
                <a:ea typeface="Tahoma" panose="020B0604030504040204" pitchFamily="34" charset="0"/>
                <a:cs typeface="Tahoma" panose="020B0604030504040204" pitchFamily="34" charset="0"/>
              </a:rPr>
              <a:t> of </a:t>
            </a:r>
            <a:r>
              <a:rPr lang="pl-PL" sz="2800" dirty="0" err="1" smtClean="0">
                <a:latin typeface="Tahoma" panose="020B0604030504040204" pitchFamily="34" charset="0"/>
                <a:ea typeface="Tahoma" panose="020B0604030504040204" pitchFamily="34" charset="0"/>
                <a:cs typeface="Tahoma" panose="020B0604030504040204" pitchFamily="34" charset="0"/>
              </a:rPr>
              <a:t>other</a:t>
            </a:r>
            <a:r>
              <a:rPr lang="pl-PL" sz="2800" dirty="0" smtClean="0">
                <a:latin typeface="Tahoma" panose="020B0604030504040204" pitchFamily="34" charset="0"/>
                <a:ea typeface="Tahoma" panose="020B0604030504040204" pitchFamily="34" charset="0"/>
                <a:cs typeface="Tahoma" panose="020B0604030504040204" pitchFamily="34" charset="0"/>
              </a:rPr>
              <a:t> </a:t>
            </a:r>
            <a:r>
              <a:rPr lang="pl-PL" sz="2800" dirty="0" err="1" smtClean="0">
                <a:latin typeface="Tahoma" panose="020B0604030504040204" pitchFamily="34" charset="0"/>
                <a:ea typeface="Tahoma" panose="020B0604030504040204" pitchFamily="34" charset="0"/>
                <a:cs typeface="Tahoma" panose="020B0604030504040204" pitchFamily="34" charset="0"/>
              </a:rPr>
              <a:t>cultures</a:t>
            </a:r>
            <a:endParaRPr lang="pl-PL"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403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286603"/>
            <a:ext cx="10732770" cy="1450757"/>
          </a:xfrm>
        </p:spPr>
        <p:txBody>
          <a:bodyPr>
            <a:norm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Isn’t it only for </a:t>
            </a:r>
            <a:r>
              <a:rPr lang="pl-PL" sz="4400" b="1" dirty="0" smtClean="0">
                <a:latin typeface="Tahoma" panose="020B0604030504040204" pitchFamily="34" charset="0"/>
                <a:ea typeface="Tahoma" panose="020B0604030504040204" pitchFamily="34" charset="0"/>
                <a:cs typeface="Tahoma" panose="020B0604030504040204" pitchFamily="34" charset="0"/>
              </a:rPr>
              <a:t/>
            </a:r>
            <a:br>
              <a:rPr lang="pl-PL" sz="4400" b="1" dirty="0" smtClean="0">
                <a:latin typeface="Tahoma" panose="020B0604030504040204" pitchFamily="34" charset="0"/>
                <a:ea typeface="Tahoma" panose="020B0604030504040204" pitchFamily="34" charset="0"/>
                <a:cs typeface="Tahoma" panose="020B0604030504040204" pitchFamily="34" charset="0"/>
              </a:rPr>
            </a:br>
            <a:r>
              <a:rPr lang="en-US" sz="4400" b="1" dirty="0" smtClean="0">
                <a:latin typeface="Tahoma" panose="020B0604030504040204" pitchFamily="34" charset="0"/>
                <a:ea typeface="Tahoma" panose="020B0604030504040204" pitchFamily="34" charset="0"/>
                <a:cs typeface="Tahoma" panose="020B0604030504040204" pitchFamily="34" charset="0"/>
              </a:rPr>
              <a:t>more </a:t>
            </a:r>
            <a:r>
              <a:rPr lang="en-US" sz="4400" b="1" dirty="0">
                <a:latin typeface="Tahoma" panose="020B0604030504040204" pitchFamily="34" charset="0"/>
                <a:ea typeface="Tahoma" panose="020B0604030504040204" pitchFamily="34" charset="0"/>
                <a:cs typeface="Tahoma" panose="020B0604030504040204" pitchFamily="34" charset="0"/>
              </a:rPr>
              <a:t>advanced students?</a:t>
            </a:r>
            <a:endParaRPr lang="pl-PL" sz="4400" b="1"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269480" y="2080260"/>
            <a:ext cx="3392011" cy="366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zawartości 3"/>
          <p:cNvSpPr>
            <a:spLocks noGrp="1"/>
          </p:cNvSpPr>
          <p:nvPr>
            <p:ph sz="half" idx="2"/>
          </p:nvPr>
        </p:nvSpPr>
        <p:spPr>
          <a:xfrm>
            <a:off x="1268730" y="1834305"/>
            <a:ext cx="4937760" cy="4023360"/>
          </a:xfrm>
        </p:spPr>
        <p:txBody>
          <a:bodyPr>
            <a:normAutofit/>
          </a:bodyPr>
          <a:lstStyle/>
          <a:p>
            <a:pPr algn="ctr"/>
            <a:endParaRPr lang="pl-PL" sz="9600" dirty="0" smtClean="0">
              <a:latin typeface="Times New Roman" panose="02020603050405020304" pitchFamily="18" charset="0"/>
              <a:cs typeface="Times New Roman" panose="02020603050405020304" pitchFamily="18" charset="0"/>
            </a:endParaRPr>
          </a:p>
          <a:p>
            <a:pPr marL="0" indent="0" algn="ctr">
              <a:buNone/>
            </a:pPr>
            <a:r>
              <a:rPr lang="pl-PL" sz="9600" dirty="0" smtClean="0">
                <a:solidFill>
                  <a:schemeClr val="accent1"/>
                </a:solidFill>
                <a:latin typeface="Times New Roman" panose="02020603050405020304" pitchFamily="18" charset="0"/>
                <a:cs typeface="Times New Roman" panose="02020603050405020304" pitchFamily="18" charset="0"/>
              </a:rPr>
              <a:t>ID</a:t>
            </a:r>
            <a:endParaRPr lang="pl-PL" sz="9600" dirty="0">
              <a:solidFill>
                <a:schemeClr val="accent1"/>
              </a:solidFill>
              <a:latin typeface="Times New Roman" panose="02020603050405020304" pitchFamily="18" charset="0"/>
              <a:cs typeface="Times New Roman" panose="02020603050405020304" pitchFamily="18" charset="0"/>
            </a:endParaRPr>
          </a:p>
        </p:txBody>
      </p:sp>
      <p:sp>
        <p:nvSpPr>
          <p:cNvPr id="5" name="pole tekstowe 4"/>
          <p:cNvSpPr txBox="1"/>
          <p:nvPr/>
        </p:nvSpPr>
        <p:spPr>
          <a:xfrm>
            <a:off x="6263640" y="5829299"/>
            <a:ext cx="5154930" cy="276999"/>
          </a:xfrm>
          <a:prstGeom prst="rect">
            <a:avLst/>
          </a:prstGeom>
          <a:noFill/>
        </p:spPr>
        <p:txBody>
          <a:bodyPr wrap="square" rtlCol="0">
            <a:spAutoFit/>
          </a:bodyPr>
          <a:lstStyle/>
          <a:p>
            <a:r>
              <a:rPr lang="pl-PL" sz="600" dirty="0">
                <a:latin typeface="Times New Roman" panose="02020603050405020304" pitchFamily="18" charset="0"/>
                <a:cs typeface="Times New Roman" panose="02020603050405020304" pitchFamily="18" charset="0"/>
              </a:rPr>
              <a:t>https://www.google.pl/search?q=ID+card&amp;espv=2&amp;biw=1366&amp;bih=677&amp;tbm=isch&amp;tbo=u&amp;source=univ&amp;sa=X&amp;ved=0ahUKEwiV4u6g28XOAhVTOMAKHXnCAi0QsAQIGg#tbm=isch&amp;q=ID+funny+&amp;imgrc=uOI5oA9Ncqr9pM%3A</a:t>
            </a:r>
          </a:p>
        </p:txBody>
      </p:sp>
    </p:spTree>
    <p:extLst>
      <p:ext uri="{BB962C8B-B14F-4D97-AF65-F5344CB8AC3E}">
        <p14:creationId xmlns:p14="http://schemas.microsoft.com/office/powerpoint/2010/main" val="215688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sz="4400" b="1" dirty="0" smtClean="0">
                <a:solidFill>
                  <a:srgbClr val="92D050"/>
                </a:solidFill>
              </a:rPr>
              <a:t>My </a:t>
            </a:r>
            <a:r>
              <a:rPr lang="pl-PL" sz="4400" b="1" dirty="0" err="1" smtClean="0">
                <a:solidFill>
                  <a:srgbClr val="92D050"/>
                </a:solidFill>
              </a:rPr>
              <a:t>roles</a:t>
            </a:r>
            <a:r>
              <a:rPr lang="pl-PL" sz="4400" b="1" dirty="0" smtClean="0">
                <a:solidFill>
                  <a:srgbClr val="92D050"/>
                </a:solidFill>
              </a:rPr>
              <a:t> in life</a:t>
            </a:r>
            <a:endParaRPr lang="pl-PL" sz="4400" b="1" dirty="0">
              <a:solidFill>
                <a:srgbClr val="92D050"/>
              </a:solidFill>
            </a:endParaRPr>
          </a:p>
        </p:txBody>
      </p:sp>
      <p:sp>
        <p:nvSpPr>
          <p:cNvPr id="6" name="Symbol zastępczy zawartości 5"/>
          <p:cNvSpPr>
            <a:spLocks noGrp="1"/>
          </p:cNvSpPr>
          <p:nvPr>
            <p:ph idx="1"/>
          </p:nvPr>
        </p:nvSpPr>
        <p:spPr/>
        <p:txBody>
          <a:bodyPr/>
          <a:lstStyle/>
          <a:p>
            <a:pPr algn="just"/>
            <a:r>
              <a:rPr lang="pl-PL" sz="3600" dirty="0" err="1" smtClean="0"/>
              <a:t>Ask</a:t>
            </a:r>
            <a:r>
              <a:rPr lang="pl-PL" sz="3600" dirty="0" smtClean="0"/>
              <a:t> </a:t>
            </a:r>
            <a:r>
              <a:rPr lang="pl-PL" sz="3600" dirty="0" err="1" smtClean="0"/>
              <a:t>your</a:t>
            </a:r>
            <a:r>
              <a:rPr lang="pl-PL" sz="3600" dirty="0" smtClean="0"/>
              <a:t> </a:t>
            </a:r>
            <a:r>
              <a:rPr lang="pl-PL" sz="3600" dirty="0" err="1" smtClean="0"/>
              <a:t>students</a:t>
            </a:r>
            <a:r>
              <a:rPr lang="pl-PL" sz="3600" dirty="0" smtClean="0"/>
              <a:t> to </a:t>
            </a:r>
            <a:r>
              <a:rPr lang="pl-PL" sz="3600" dirty="0" err="1" smtClean="0"/>
              <a:t>outline</a:t>
            </a:r>
            <a:r>
              <a:rPr lang="pl-PL" sz="3600" dirty="0" smtClean="0"/>
              <a:t> </a:t>
            </a:r>
            <a:r>
              <a:rPr lang="pl-PL" sz="3600" dirty="0" err="1" smtClean="0"/>
              <a:t>their</a:t>
            </a:r>
            <a:r>
              <a:rPr lang="pl-PL" sz="3600" dirty="0" smtClean="0"/>
              <a:t> </a:t>
            </a:r>
            <a:r>
              <a:rPr lang="pl-PL" sz="3600" dirty="0" err="1" smtClean="0"/>
              <a:t>palms</a:t>
            </a:r>
            <a:r>
              <a:rPr lang="pl-PL" sz="3600" dirty="0" smtClean="0"/>
              <a:t> and </a:t>
            </a:r>
            <a:r>
              <a:rPr lang="pl-PL" sz="3600" dirty="0" err="1" smtClean="0"/>
              <a:t>write</a:t>
            </a:r>
            <a:r>
              <a:rPr lang="pl-PL" sz="3600" dirty="0" smtClean="0"/>
              <a:t> one role </a:t>
            </a:r>
            <a:r>
              <a:rPr lang="pl-PL" sz="3600" dirty="0" err="1" smtClean="0"/>
              <a:t>they</a:t>
            </a:r>
            <a:r>
              <a:rPr lang="pl-PL" sz="3600" dirty="0" smtClean="0"/>
              <a:t> </a:t>
            </a:r>
            <a:r>
              <a:rPr lang="pl-PL" sz="3600" dirty="0" err="1" smtClean="0"/>
              <a:t>play</a:t>
            </a:r>
            <a:r>
              <a:rPr lang="pl-PL" sz="3600" dirty="0" smtClean="0"/>
              <a:t> in </a:t>
            </a:r>
            <a:r>
              <a:rPr lang="pl-PL" sz="3600" dirty="0" err="1" smtClean="0"/>
              <a:t>their</a:t>
            </a:r>
            <a:r>
              <a:rPr lang="pl-PL" sz="3600" dirty="0" smtClean="0"/>
              <a:t> life </a:t>
            </a:r>
            <a:r>
              <a:rPr lang="pl-PL" sz="3600" dirty="0"/>
              <a:t>in </a:t>
            </a:r>
            <a:r>
              <a:rPr lang="pl-PL" sz="3600" dirty="0" err="1"/>
              <a:t>each</a:t>
            </a:r>
            <a:r>
              <a:rPr lang="pl-PL" sz="3600" dirty="0"/>
              <a:t> </a:t>
            </a:r>
            <a:r>
              <a:rPr lang="pl-PL" sz="3600" dirty="0" err="1"/>
              <a:t>finger</a:t>
            </a:r>
            <a:r>
              <a:rPr lang="pl-PL" sz="3600" dirty="0" smtClean="0"/>
              <a:t>, </a:t>
            </a:r>
            <a:r>
              <a:rPr lang="pl-PL" sz="3600" dirty="0" err="1" smtClean="0"/>
              <a:t>eg</a:t>
            </a:r>
            <a:r>
              <a:rPr lang="pl-PL" sz="3600" dirty="0" smtClean="0"/>
              <a:t>. a </a:t>
            </a:r>
            <a:r>
              <a:rPr lang="pl-PL" sz="3600" dirty="0" err="1" smtClean="0"/>
              <a:t>brother</a:t>
            </a:r>
            <a:r>
              <a:rPr lang="pl-PL" sz="3600" dirty="0" smtClean="0"/>
              <a:t>, a </a:t>
            </a:r>
            <a:r>
              <a:rPr lang="pl-PL" sz="3600" dirty="0" err="1" smtClean="0"/>
              <a:t>sister</a:t>
            </a:r>
            <a:r>
              <a:rPr lang="pl-PL" sz="3600" dirty="0" smtClean="0"/>
              <a:t>, a </a:t>
            </a:r>
            <a:r>
              <a:rPr lang="pl-PL" sz="3600" dirty="0" err="1" smtClean="0"/>
              <a:t>friend</a:t>
            </a:r>
            <a:r>
              <a:rPr lang="pl-PL" sz="3600" dirty="0" smtClean="0"/>
              <a:t>, a </a:t>
            </a:r>
            <a:r>
              <a:rPr lang="pl-PL" sz="3600" dirty="0" err="1" smtClean="0"/>
              <a:t>musician</a:t>
            </a:r>
            <a:r>
              <a:rPr lang="pl-PL" sz="3600" dirty="0" smtClean="0"/>
              <a:t>, a football </a:t>
            </a:r>
            <a:r>
              <a:rPr lang="pl-PL" sz="3600" dirty="0" err="1" smtClean="0"/>
              <a:t>player</a:t>
            </a:r>
            <a:r>
              <a:rPr lang="pl-PL" sz="3600" dirty="0" smtClean="0"/>
              <a:t>, a student, etc. </a:t>
            </a:r>
            <a:r>
              <a:rPr lang="pl-PL" sz="3600" dirty="0" err="1" smtClean="0"/>
              <a:t>They</a:t>
            </a:r>
            <a:r>
              <a:rPr lang="pl-PL" sz="3600" dirty="0" smtClean="0"/>
              <a:t> </a:t>
            </a:r>
            <a:r>
              <a:rPr lang="pl-PL" sz="3600" dirty="0" err="1" smtClean="0"/>
              <a:t>choose</a:t>
            </a:r>
            <a:r>
              <a:rPr lang="pl-PL" sz="3600" dirty="0" smtClean="0"/>
              <a:t> the most </a:t>
            </a:r>
            <a:r>
              <a:rPr lang="pl-PL" sz="3600" dirty="0" err="1" smtClean="0"/>
              <a:t>important</a:t>
            </a:r>
            <a:r>
              <a:rPr lang="pl-PL" sz="3600" dirty="0" smtClean="0"/>
              <a:t> one, </a:t>
            </a:r>
            <a:r>
              <a:rPr lang="pl-PL" sz="3600" dirty="0" err="1" smtClean="0"/>
              <a:t>then</a:t>
            </a:r>
            <a:r>
              <a:rPr lang="pl-PL" sz="3600" dirty="0" smtClean="0"/>
              <a:t> </a:t>
            </a:r>
            <a:r>
              <a:rPr lang="pl-PL" sz="3600" dirty="0" err="1" smtClean="0"/>
              <a:t>they</a:t>
            </a:r>
            <a:r>
              <a:rPr lang="pl-PL" sz="3600" dirty="0" smtClean="0"/>
              <a:t> talk with </a:t>
            </a:r>
            <a:r>
              <a:rPr lang="pl-PL" sz="3600" dirty="0" err="1" smtClean="0"/>
              <a:t>other</a:t>
            </a:r>
            <a:r>
              <a:rPr lang="pl-PL" sz="3600" dirty="0" smtClean="0"/>
              <a:t> </a:t>
            </a:r>
            <a:r>
              <a:rPr lang="pl-PL" sz="3600" dirty="0" err="1" smtClean="0"/>
              <a:t>students</a:t>
            </a:r>
            <a:r>
              <a:rPr lang="pl-PL" sz="3600" dirty="0" smtClean="0"/>
              <a:t> and </a:t>
            </a:r>
            <a:r>
              <a:rPr lang="pl-PL" sz="3600" dirty="0" err="1" smtClean="0"/>
              <a:t>explain</a:t>
            </a:r>
            <a:r>
              <a:rPr lang="pl-PL" sz="3600" dirty="0" smtClean="0"/>
              <a:t> </a:t>
            </a:r>
            <a:r>
              <a:rPr lang="pl-PL" sz="3600" dirty="0" err="1" smtClean="0"/>
              <a:t>their</a:t>
            </a:r>
            <a:r>
              <a:rPr lang="pl-PL" sz="3600" dirty="0" smtClean="0"/>
              <a:t> choice.</a:t>
            </a:r>
          </a:p>
          <a:p>
            <a:endParaRPr lang="pl-PL" dirty="0"/>
          </a:p>
        </p:txBody>
      </p:sp>
    </p:spTree>
    <p:extLst>
      <p:ext uri="{BB962C8B-B14F-4D97-AF65-F5344CB8AC3E}">
        <p14:creationId xmlns:p14="http://schemas.microsoft.com/office/powerpoint/2010/main" val="3498485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400" b="1" dirty="0" smtClean="0">
                <a:solidFill>
                  <a:srgbClr val="92D050"/>
                </a:solidFill>
              </a:rPr>
              <a:t>The </a:t>
            </a:r>
            <a:r>
              <a:rPr lang="pl-PL" sz="4400" b="1" dirty="0" err="1" smtClean="0">
                <a:solidFill>
                  <a:srgbClr val="92D050"/>
                </a:solidFill>
              </a:rPr>
              <a:t>groups</a:t>
            </a:r>
            <a:r>
              <a:rPr lang="pl-PL" sz="4400" b="1" dirty="0" smtClean="0">
                <a:solidFill>
                  <a:srgbClr val="92D050"/>
                </a:solidFill>
              </a:rPr>
              <a:t> I </a:t>
            </a:r>
            <a:r>
              <a:rPr lang="pl-PL" sz="4400" b="1" dirty="0" err="1" smtClean="0">
                <a:solidFill>
                  <a:srgbClr val="92D050"/>
                </a:solidFill>
              </a:rPr>
              <a:t>belong</a:t>
            </a:r>
            <a:r>
              <a:rPr lang="pl-PL" sz="4400" b="1" dirty="0" smtClean="0">
                <a:solidFill>
                  <a:srgbClr val="92D050"/>
                </a:solidFill>
              </a:rPr>
              <a:t> to</a:t>
            </a:r>
            <a:endParaRPr lang="pl-PL" sz="4400" b="1" dirty="0">
              <a:solidFill>
                <a:srgbClr val="92D050"/>
              </a:solidFill>
            </a:endParaRPr>
          </a:p>
        </p:txBody>
      </p:sp>
      <p:sp>
        <p:nvSpPr>
          <p:cNvPr id="3" name="Symbol zastępczy zawartości 2"/>
          <p:cNvSpPr>
            <a:spLocks noGrp="1"/>
          </p:cNvSpPr>
          <p:nvPr>
            <p:ph idx="1"/>
          </p:nvPr>
        </p:nvSpPr>
        <p:spPr/>
        <p:txBody>
          <a:bodyPr/>
          <a:lstStyle/>
          <a:p>
            <a:pPr algn="just"/>
            <a:r>
              <a:rPr lang="pl-PL" sz="2800" dirty="0" err="1"/>
              <a:t>Ask</a:t>
            </a:r>
            <a:r>
              <a:rPr lang="pl-PL" sz="2800" dirty="0"/>
              <a:t> </a:t>
            </a:r>
            <a:r>
              <a:rPr lang="pl-PL" sz="2800" dirty="0" err="1"/>
              <a:t>your</a:t>
            </a:r>
            <a:r>
              <a:rPr lang="pl-PL" sz="2800" dirty="0"/>
              <a:t> </a:t>
            </a:r>
            <a:r>
              <a:rPr lang="pl-PL" sz="2800" dirty="0" err="1"/>
              <a:t>students</a:t>
            </a:r>
            <a:r>
              <a:rPr lang="pl-PL" sz="2800" dirty="0"/>
              <a:t> to </a:t>
            </a:r>
            <a:r>
              <a:rPr lang="pl-PL" sz="2800" dirty="0" err="1"/>
              <a:t>think</a:t>
            </a:r>
            <a:r>
              <a:rPr lang="pl-PL" sz="2800" dirty="0"/>
              <a:t> </a:t>
            </a:r>
            <a:r>
              <a:rPr lang="pl-PL" sz="2800" dirty="0" err="1"/>
              <a:t>about</a:t>
            </a:r>
            <a:r>
              <a:rPr lang="pl-PL" sz="2800" dirty="0"/>
              <a:t> five </a:t>
            </a:r>
            <a:r>
              <a:rPr lang="pl-PL" sz="2800" dirty="0" err="1"/>
              <a:t>groups</a:t>
            </a:r>
            <a:r>
              <a:rPr lang="pl-PL" sz="2800" dirty="0"/>
              <a:t> </a:t>
            </a:r>
            <a:r>
              <a:rPr lang="pl-PL" sz="2800" dirty="0" err="1"/>
              <a:t>they</a:t>
            </a:r>
            <a:r>
              <a:rPr lang="pl-PL" sz="2800" dirty="0"/>
              <a:t> </a:t>
            </a:r>
            <a:r>
              <a:rPr lang="pl-PL" sz="2800" dirty="0" err="1"/>
              <a:t>belong</a:t>
            </a:r>
            <a:r>
              <a:rPr lang="pl-PL" sz="2800" dirty="0"/>
              <a:t> to, </a:t>
            </a:r>
            <a:r>
              <a:rPr lang="pl-PL" sz="2800" dirty="0" err="1"/>
              <a:t>eg</a:t>
            </a:r>
            <a:r>
              <a:rPr lang="pl-PL" sz="2800" dirty="0"/>
              <a:t>. </a:t>
            </a:r>
            <a:r>
              <a:rPr lang="pl-PL" sz="2800" dirty="0" smtClean="0"/>
              <a:t>the </a:t>
            </a:r>
            <a:r>
              <a:rPr lang="pl-PL" sz="2800" dirty="0" err="1"/>
              <a:t>group</a:t>
            </a:r>
            <a:r>
              <a:rPr lang="pl-PL" sz="2800" dirty="0"/>
              <a:t> of </a:t>
            </a:r>
            <a:r>
              <a:rPr lang="pl-PL" sz="2800" dirty="0" err="1"/>
              <a:t>people</a:t>
            </a:r>
            <a:r>
              <a:rPr lang="pl-PL" sz="2800" dirty="0"/>
              <a:t> </a:t>
            </a:r>
            <a:r>
              <a:rPr lang="pl-PL" sz="2800" dirty="0" err="1"/>
              <a:t>who</a:t>
            </a:r>
            <a:r>
              <a:rPr lang="pl-PL" sz="2800" dirty="0"/>
              <a:t> </a:t>
            </a:r>
            <a:r>
              <a:rPr lang="pl-PL" sz="2800" dirty="0" err="1"/>
              <a:t>wear</a:t>
            </a:r>
            <a:r>
              <a:rPr lang="pl-PL" sz="2800" dirty="0"/>
              <a:t> </a:t>
            </a:r>
            <a:r>
              <a:rPr lang="pl-PL" sz="2800" dirty="0" err="1"/>
              <a:t>glasses</a:t>
            </a:r>
            <a:r>
              <a:rPr lang="pl-PL" sz="2800" dirty="0"/>
              <a:t>, </a:t>
            </a:r>
            <a:r>
              <a:rPr lang="pl-PL" sz="2800" dirty="0" smtClean="0"/>
              <a:t>the </a:t>
            </a:r>
            <a:r>
              <a:rPr lang="pl-PL" sz="2800" dirty="0" err="1"/>
              <a:t>group</a:t>
            </a:r>
            <a:r>
              <a:rPr lang="pl-PL" sz="2800" dirty="0"/>
              <a:t> of </a:t>
            </a:r>
            <a:r>
              <a:rPr lang="pl-PL" sz="2800" dirty="0" err="1"/>
              <a:t>people</a:t>
            </a:r>
            <a:r>
              <a:rPr lang="pl-PL" sz="2800" dirty="0"/>
              <a:t> </a:t>
            </a:r>
            <a:r>
              <a:rPr lang="pl-PL" sz="2800" dirty="0" err="1"/>
              <a:t>who</a:t>
            </a:r>
            <a:r>
              <a:rPr lang="pl-PL" sz="2800" dirty="0"/>
              <a:t> </a:t>
            </a:r>
            <a:r>
              <a:rPr lang="pl-PL" sz="2800" dirty="0" err="1"/>
              <a:t>learn</a:t>
            </a:r>
            <a:r>
              <a:rPr lang="pl-PL" sz="2800" dirty="0"/>
              <a:t> </a:t>
            </a:r>
            <a:r>
              <a:rPr lang="pl-PL" sz="2800" dirty="0" err="1"/>
              <a:t>at</a:t>
            </a:r>
            <a:r>
              <a:rPr lang="pl-PL" sz="2800" dirty="0"/>
              <a:t> </a:t>
            </a:r>
            <a:r>
              <a:rPr lang="pl-PL" sz="2800" dirty="0" err="1"/>
              <a:t>school</a:t>
            </a:r>
            <a:r>
              <a:rPr lang="pl-PL" sz="2800" dirty="0"/>
              <a:t>, </a:t>
            </a:r>
            <a:r>
              <a:rPr lang="pl-PL" sz="2800" dirty="0" smtClean="0"/>
              <a:t>the </a:t>
            </a:r>
            <a:r>
              <a:rPr lang="pl-PL" sz="2800" dirty="0" err="1"/>
              <a:t>group</a:t>
            </a:r>
            <a:r>
              <a:rPr lang="pl-PL" sz="2800" dirty="0"/>
              <a:t> of </a:t>
            </a:r>
            <a:r>
              <a:rPr lang="pl-PL" sz="2800" dirty="0" err="1"/>
              <a:t>people</a:t>
            </a:r>
            <a:r>
              <a:rPr lang="pl-PL" sz="2800" dirty="0"/>
              <a:t> </a:t>
            </a:r>
            <a:r>
              <a:rPr lang="pl-PL" sz="2800" dirty="0" err="1"/>
              <a:t>who</a:t>
            </a:r>
            <a:r>
              <a:rPr lang="pl-PL" sz="2800" dirty="0"/>
              <a:t> </a:t>
            </a:r>
            <a:r>
              <a:rPr lang="pl-PL" sz="2800" dirty="0" err="1"/>
              <a:t>are</a:t>
            </a:r>
            <a:r>
              <a:rPr lang="pl-PL" sz="2800" dirty="0"/>
              <a:t> </a:t>
            </a:r>
            <a:r>
              <a:rPr lang="pl-PL" sz="2800" dirty="0" err="1"/>
              <a:t>only</a:t>
            </a:r>
            <a:r>
              <a:rPr lang="pl-PL" sz="2800" dirty="0"/>
              <a:t> </a:t>
            </a:r>
            <a:r>
              <a:rPr lang="pl-PL" sz="2800" dirty="0" err="1"/>
              <a:t>children</a:t>
            </a:r>
            <a:r>
              <a:rPr lang="pl-PL" sz="2800" dirty="0"/>
              <a:t>, etc. </a:t>
            </a:r>
            <a:r>
              <a:rPr lang="pl-PL" sz="2800" dirty="0" err="1"/>
              <a:t>When</a:t>
            </a:r>
            <a:r>
              <a:rPr lang="pl-PL" sz="2800" dirty="0"/>
              <a:t> </a:t>
            </a:r>
            <a:r>
              <a:rPr lang="pl-PL" sz="2800" dirty="0" err="1"/>
              <a:t>they</a:t>
            </a:r>
            <a:r>
              <a:rPr lang="pl-PL" sz="2800" dirty="0"/>
              <a:t> </a:t>
            </a:r>
            <a:r>
              <a:rPr lang="pl-PL" sz="2800" dirty="0" err="1"/>
              <a:t>are</a:t>
            </a:r>
            <a:r>
              <a:rPr lang="pl-PL" sz="2800" dirty="0"/>
              <a:t> </a:t>
            </a:r>
            <a:r>
              <a:rPr lang="pl-PL" sz="2800" dirty="0" err="1"/>
              <a:t>ready</a:t>
            </a:r>
            <a:r>
              <a:rPr lang="pl-PL" sz="2800" dirty="0"/>
              <a:t> the </a:t>
            </a:r>
            <a:r>
              <a:rPr lang="pl-PL" sz="2800" dirty="0" err="1"/>
              <a:t>teacher</a:t>
            </a:r>
            <a:r>
              <a:rPr lang="pl-PL" sz="2800" dirty="0"/>
              <a:t> </a:t>
            </a:r>
            <a:r>
              <a:rPr lang="pl-PL" sz="2800" dirty="0" err="1"/>
              <a:t>reads</a:t>
            </a:r>
            <a:r>
              <a:rPr lang="pl-PL" sz="2800" dirty="0"/>
              <a:t> out </a:t>
            </a:r>
            <a:r>
              <a:rPr lang="pl-PL" sz="2800" dirty="0" err="1"/>
              <a:t>different</a:t>
            </a:r>
            <a:r>
              <a:rPr lang="pl-PL" sz="2800" dirty="0"/>
              <a:t> </a:t>
            </a:r>
            <a:r>
              <a:rPr lang="pl-PL" sz="2800" dirty="0" err="1"/>
              <a:t>names</a:t>
            </a:r>
            <a:r>
              <a:rPr lang="pl-PL" sz="2800" dirty="0"/>
              <a:t> of </a:t>
            </a:r>
            <a:r>
              <a:rPr lang="pl-PL" sz="2800" dirty="0" err="1" smtClean="0"/>
              <a:t>groups</a:t>
            </a:r>
            <a:r>
              <a:rPr lang="pl-PL" sz="2800" dirty="0" smtClean="0"/>
              <a:t>, </a:t>
            </a:r>
            <a:r>
              <a:rPr lang="pl-PL" sz="2800" dirty="0" err="1"/>
              <a:t>if</a:t>
            </a:r>
            <a:r>
              <a:rPr lang="pl-PL" sz="2800" dirty="0"/>
              <a:t> a student </a:t>
            </a:r>
            <a:r>
              <a:rPr lang="pl-PL" sz="2800" dirty="0" err="1"/>
              <a:t>belongs</a:t>
            </a:r>
            <a:r>
              <a:rPr lang="pl-PL" sz="2800" dirty="0"/>
              <a:t> to </a:t>
            </a:r>
            <a:r>
              <a:rPr lang="pl-PL" sz="2800" dirty="0" err="1" smtClean="0"/>
              <a:t>it</a:t>
            </a:r>
            <a:r>
              <a:rPr lang="pl-PL" sz="2800" dirty="0" smtClean="0"/>
              <a:t>, </a:t>
            </a:r>
            <a:r>
              <a:rPr lang="pl-PL" sz="2800" dirty="0" err="1"/>
              <a:t>they</a:t>
            </a:r>
            <a:r>
              <a:rPr lang="pl-PL" sz="2800" dirty="0"/>
              <a:t> </a:t>
            </a:r>
            <a:r>
              <a:rPr lang="pl-PL" sz="2800" dirty="0" err="1"/>
              <a:t>have</a:t>
            </a:r>
            <a:r>
              <a:rPr lang="pl-PL" sz="2800" dirty="0"/>
              <a:t> to stand </a:t>
            </a:r>
            <a:r>
              <a:rPr lang="pl-PL" sz="2800" dirty="0" err="1"/>
              <a:t>up</a:t>
            </a:r>
            <a:r>
              <a:rPr lang="pl-PL" sz="2800" dirty="0"/>
              <a:t> for a moment. </a:t>
            </a:r>
            <a:r>
              <a:rPr lang="pl-PL" sz="2800" dirty="0" err="1"/>
              <a:t>After</a:t>
            </a:r>
            <a:r>
              <a:rPr lang="pl-PL" sz="2800" dirty="0"/>
              <a:t> a </a:t>
            </a:r>
            <a:r>
              <a:rPr lang="pl-PL" sz="2800" dirty="0" err="1"/>
              <a:t>while</a:t>
            </a:r>
            <a:r>
              <a:rPr lang="pl-PL" sz="2800" dirty="0"/>
              <a:t> </a:t>
            </a:r>
            <a:r>
              <a:rPr lang="pl-PL" sz="2800" dirty="0" err="1"/>
              <a:t>ask</a:t>
            </a:r>
            <a:r>
              <a:rPr lang="pl-PL" sz="2800" dirty="0"/>
              <a:t> </a:t>
            </a:r>
            <a:r>
              <a:rPr lang="pl-PL" sz="2800" dirty="0" err="1"/>
              <a:t>students</a:t>
            </a:r>
            <a:r>
              <a:rPr lang="pl-PL" sz="2800" dirty="0"/>
              <a:t> to walk </a:t>
            </a:r>
            <a:r>
              <a:rPr lang="pl-PL" sz="2800" dirty="0" err="1"/>
              <a:t>around</a:t>
            </a:r>
            <a:r>
              <a:rPr lang="pl-PL" sz="2800" dirty="0"/>
              <a:t> the </a:t>
            </a:r>
            <a:r>
              <a:rPr lang="pl-PL" sz="2800" dirty="0" err="1"/>
              <a:t>classroom</a:t>
            </a:r>
            <a:r>
              <a:rPr lang="pl-PL" sz="2800" dirty="0"/>
              <a:t> to </a:t>
            </a:r>
            <a:r>
              <a:rPr lang="pl-PL" sz="2800" dirty="0" err="1"/>
              <a:t>find</a:t>
            </a:r>
            <a:r>
              <a:rPr lang="pl-PL" sz="2800" dirty="0"/>
              <a:t> </a:t>
            </a:r>
            <a:r>
              <a:rPr lang="pl-PL" sz="2800" dirty="0" err="1"/>
              <a:t>what</a:t>
            </a:r>
            <a:r>
              <a:rPr lang="pl-PL" sz="2800" dirty="0"/>
              <a:t> </a:t>
            </a:r>
            <a:r>
              <a:rPr lang="pl-PL" sz="2800" dirty="0" err="1"/>
              <a:t>other</a:t>
            </a:r>
            <a:r>
              <a:rPr lang="pl-PL" sz="2800" dirty="0"/>
              <a:t> </a:t>
            </a:r>
            <a:r>
              <a:rPr lang="pl-PL" sz="2800" dirty="0" err="1"/>
              <a:t>groups</a:t>
            </a:r>
            <a:r>
              <a:rPr lang="pl-PL" sz="2800" dirty="0"/>
              <a:t> </a:t>
            </a:r>
            <a:r>
              <a:rPr lang="pl-PL" sz="2800" dirty="0" err="1"/>
              <a:t>were</a:t>
            </a:r>
            <a:r>
              <a:rPr lang="pl-PL" sz="2800" dirty="0"/>
              <a:t> </a:t>
            </a:r>
            <a:r>
              <a:rPr lang="pl-PL" sz="2800" dirty="0" err="1"/>
              <a:t>mentioned</a:t>
            </a:r>
            <a:r>
              <a:rPr lang="pl-PL" sz="2800" dirty="0"/>
              <a:t> by </a:t>
            </a:r>
            <a:r>
              <a:rPr lang="pl-PL" sz="2800" dirty="0" err="1"/>
              <a:t>their</a:t>
            </a:r>
            <a:r>
              <a:rPr lang="pl-PL" sz="2800" dirty="0"/>
              <a:t> </a:t>
            </a:r>
            <a:r>
              <a:rPr lang="pl-PL" sz="2800" dirty="0" err="1"/>
              <a:t>classmates</a:t>
            </a:r>
            <a:r>
              <a:rPr lang="pl-PL" sz="2800" dirty="0"/>
              <a:t>. To </a:t>
            </a:r>
            <a:r>
              <a:rPr lang="pl-PL" sz="2800" dirty="0" err="1" smtClean="0"/>
              <a:t>finish</a:t>
            </a:r>
            <a:r>
              <a:rPr lang="pl-PL" sz="2800" dirty="0" smtClean="0"/>
              <a:t> </a:t>
            </a:r>
            <a:r>
              <a:rPr lang="pl-PL" sz="2800" dirty="0" err="1"/>
              <a:t>ask</a:t>
            </a:r>
            <a:r>
              <a:rPr lang="pl-PL" sz="2800" dirty="0"/>
              <a:t> </a:t>
            </a:r>
            <a:r>
              <a:rPr lang="pl-PL" sz="2800" dirty="0" err="1"/>
              <a:t>students</a:t>
            </a:r>
            <a:r>
              <a:rPr lang="pl-PL" sz="2800" dirty="0"/>
              <a:t> </a:t>
            </a:r>
            <a:r>
              <a:rPr lang="pl-PL" sz="2800" dirty="0" err="1"/>
              <a:t>how</a:t>
            </a:r>
            <a:r>
              <a:rPr lang="pl-PL" sz="2800" dirty="0"/>
              <a:t> </a:t>
            </a:r>
            <a:r>
              <a:rPr lang="pl-PL" sz="2800" dirty="0" err="1"/>
              <a:t>they</a:t>
            </a:r>
            <a:r>
              <a:rPr lang="pl-PL" sz="2800" dirty="0"/>
              <a:t> </a:t>
            </a:r>
            <a:r>
              <a:rPr lang="pl-PL" sz="2800" dirty="0" err="1"/>
              <a:t>felt</a:t>
            </a:r>
            <a:r>
              <a:rPr lang="pl-PL" sz="2800" dirty="0"/>
              <a:t> </a:t>
            </a:r>
            <a:r>
              <a:rPr lang="pl-PL" sz="2800" dirty="0" err="1"/>
              <a:t>when</a:t>
            </a:r>
            <a:r>
              <a:rPr lang="pl-PL" sz="2800" dirty="0"/>
              <a:t> </a:t>
            </a:r>
            <a:r>
              <a:rPr lang="pl-PL" sz="2800" dirty="0" err="1"/>
              <a:t>they</a:t>
            </a:r>
            <a:r>
              <a:rPr lang="pl-PL" sz="2800" dirty="0"/>
              <a:t> </a:t>
            </a:r>
            <a:r>
              <a:rPr lang="pl-PL" sz="2800" dirty="0" err="1"/>
              <a:t>were</a:t>
            </a:r>
            <a:r>
              <a:rPr lang="pl-PL" sz="2800" dirty="0"/>
              <a:t> the </a:t>
            </a:r>
            <a:r>
              <a:rPr lang="pl-PL" sz="2800" dirty="0" err="1"/>
              <a:t>only</a:t>
            </a:r>
            <a:r>
              <a:rPr lang="pl-PL" sz="2800" dirty="0"/>
              <a:t> </a:t>
            </a:r>
            <a:r>
              <a:rPr lang="pl-PL" sz="2800" dirty="0" err="1" smtClean="0"/>
              <a:t>ones</a:t>
            </a:r>
            <a:r>
              <a:rPr lang="pl-PL" sz="2800" dirty="0" smtClean="0"/>
              <a:t> to </a:t>
            </a:r>
            <a:r>
              <a:rPr lang="pl-PL" sz="2800" dirty="0"/>
              <a:t>stand </a:t>
            </a:r>
            <a:r>
              <a:rPr lang="pl-PL" sz="2800" dirty="0" err="1"/>
              <a:t>up</a:t>
            </a:r>
            <a:r>
              <a:rPr lang="pl-PL" sz="2800" dirty="0"/>
              <a:t> </a:t>
            </a:r>
            <a:r>
              <a:rPr lang="pl-PL" sz="2800" dirty="0" err="1"/>
              <a:t>or</a:t>
            </a:r>
            <a:r>
              <a:rPr lang="pl-PL" sz="2800" dirty="0"/>
              <a:t> </a:t>
            </a:r>
            <a:r>
              <a:rPr lang="pl-PL" sz="2800" dirty="0" err="1"/>
              <a:t>when</a:t>
            </a:r>
            <a:r>
              <a:rPr lang="pl-PL" sz="2800" dirty="0"/>
              <a:t> </a:t>
            </a:r>
            <a:r>
              <a:rPr lang="pl-PL" sz="2800" dirty="0" err="1"/>
              <a:t>they</a:t>
            </a:r>
            <a:r>
              <a:rPr lang="pl-PL" sz="2800" dirty="0"/>
              <a:t> </a:t>
            </a:r>
            <a:r>
              <a:rPr lang="pl-PL" sz="2800" dirty="0" err="1"/>
              <a:t>stood</a:t>
            </a:r>
            <a:r>
              <a:rPr lang="pl-PL" sz="2800" dirty="0"/>
              <a:t> </a:t>
            </a:r>
            <a:r>
              <a:rPr lang="pl-PL" sz="2800" dirty="0" err="1"/>
              <a:t>up</a:t>
            </a:r>
            <a:r>
              <a:rPr lang="pl-PL" sz="2800" dirty="0"/>
              <a:t> in a </a:t>
            </a:r>
            <a:r>
              <a:rPr lang="pl-PL" sz="2800" dirty="0" err="1"/>
              <a:t>group</a:t>
            </a:r>
            <a:r>
              <a:rPr lang="pl-PL" sz="2800" dirty="0"/>
              <a:t>, </a:t>
            </a:r>
            <a:r>
              <a:rPr lang="pl-PL" sz="2800" dirty="0" err="1"/>
              <a:t>ask</a:t>
            </a:r>
            <a:r>
              <a:rPr lang="pl-PL" sz="2800" dirty="0"/>
              <a:t> </a:t>
            </a:r>
            <a:r>
              <a:rPr lang="pl-PL" sz="2800" dirty="0" err="1" smtClean="0"/>
              <a:t>them</a:t>
            </a:r>
            <a:r>
              <a:rPr lang="pl-PL" sz="2800" dirty="0" smtClean="0"/>
              <a:t> </a:t>
            </a:r>
            <a:r>
              <a:rPr lang="pl-PL" sz="2800" dirty="0" err="1"/>
              <a:t>what</a:t>
            </a:r>
            <a:r>
              <a:rPr lang="pl-PL" sz="2800" dirty="0"/>
              <a:t> </a:t>
            </a:r>
            <a:r>
              <a:rPr lang="pl-PL" sz="2800" dirty="0" err="1"/>
              <a:t>they</a:t>
            </a:r>
            <a:r>
              <a:rPr lang="pl-PL" sz="2800" dirty="0"/>
              <a:t> </a:t>
            </a:r>
            <a:r>
              <a:rPr lang="pl-PL" sz="2800" dirty="0" err="1"/>
              <a:t>have</a:t>
            </a:r>
            <a:r>
              <a:rPr lang="pl-PL" sz="2800" dirty="0"/>
              <a:t> </a:t>
            </a:r>
            <a:r>
              <a:rPr lang="pl-PL" sz="2800" dirty="0" err="1"/>
              <a:t>learnt</a:t>
            </a:r>
            <a:r>
              <a:rPr lang="pl-PL" sz="2800" dirty="0"/>
              <a:t> </a:t>
            </a:r>
            <a:r>
              <a:rPr lang="pl-PL" sz="2800" dirty="0" err="1"/>
              <a:t>about</a:t>
            </a:r>
            <a:r>
              <a:rPr lang="pl-PL" sz="2800" dirty="0"/>
              <a:t> </a:t>
            </a:r>
            <a:r>
              <a:rPr lang="pl-PL" sz="2800" dirty="0" err="1"/>
              <a:t>other</a:t>
            </a:r>
            <a:r>
              <a:rPr lang="pl-PL" sz="2800" dirty="0"/>
              <a:t> </a:t>
            </a:r>
            <a:r>
              <a:rPr lang="pl-PL" sz="2800" dirty="0" err="1"/>
              <a:t>students</a:t>
            </a:r>
            <a:r>
              <a:rPr lang="pl-PL" sz="2800" dirty="0"/>
              <a:t>. </a:t>
            </a:r>
          </a:p>
          <a:p>
            <a:endParaRPr lang="pl-PL" dirty="0"/>
          </a:p>
        </p:txBody>
      </p:sp>
    </p:spTree>
    <p:extLst>
      <p:ext uri="{BB962C8B-B14F-4D97-AF65-F5344CB8AC3E}">
        <p14:creationId xmlns:p14="http://schemas.microsoft.com/office/powerpoint/2010/main" val="371297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0130" y="542441"/>
            <a:ext cx="10058400" cy="1131376"/>
          </a:xfrm>
        </p:spPr>
        <p:txBody>
          <a:bodyPr>
            <a:normAutofit fontScale="90000"/>
          </a:bodyPr>
          <a:lstStyle/>
          <a:p>
            <a:r>
              <a:rPr lang="pl-PL" b="1" dirty="0" smtClean="0">
                <a:latin typeface="Times New Roman" panose="02020603050405020304" pitchFamily="18" charset="0"/>
                <a:cs typeface="Times New Roman" panose="02020603050405020304" pitchFamily="18" charset="0"/>
              </a:rPr>
              <a:t/>
            </a:r>
            <a:br>
              <a:rPr lang="pl-PL" b="1" dirty="0" smtClean="0">
                <a:latin typeface="Times New Roman" panose="02020603050405020304" pitchFamily="18" charset="0"/>
                <a:cs typeface="Times New Roman" panose="02020603050405020304" pitchFamily="18" charset="0"/>
              </a:rPr>
            </a:br>
            <a:r>
              <a:rPr lang="pl-PL" b="1" dirty="0" smtClean="0">
                <a:latin typeface="Times New Roman" panose="02020603050405020304" pitchFamily="18" charset="0"/>
                <a:cs typeface="Times New Roman" panose="02020603050405020304" pitchFamily="18" charset="0"/>
              </a:rPr>
              <a:t/>
            </a:r>
            <a:br>
              <a:rPr lang="pl-PL" b="1" dirty="0" smtClean="0">
                <a:latin typeface="Times New Roman" panose="02020603050405020304" pitchFamily="18" charset="0"/>
                <a:cs typeface="Times New Roman" panose="02020603050405020304" pitchFamily="18" charset="0"/>
              </a:rPr>
            </a:br>
            <a:r>
              <a:rPr lang="pl-PL" b="1" dirty="0" smtClean="0">
                <a:latin typeface="Times New Roman" panose="02020603050405020304" pitchFamily="18" charset="0"/>
                <a:cs typeface="Times New Roman" panose="02020603050405020304" pitchFamily="18" charset="0"/>
              </a:rPr>
              <a:t/>
            </a:r>
            <a:br>
              <a:rPr lang="pl-PL" b="1" dirty="0" smtClean="0">
                <a:latin typeface="Times New Roman" panose="02020603050405020304" pitchFamily="18" charset="0"/>
                <a:cs typeface="Times New Roman" panose="02020603050405020304" pitchFamily="18" charset="0"/>
              </a:rPr>
            </a:br>
            <a:r>
              <a:rPr lang="en-US" sz="4900" b="1" dirty="0">
                <a:latin typeface="Tahoma" panose="020B0604030504040204" pitchFamily="34" charset="0"/>
                <a:ea typeface="Tahoma" panose="020B0604030504040204" pitchFamily="34" charset="0"/>
                <a:cs typeface="Tahoma" panose="020B0604030504040204" pitchFamily="34" charset="0"/>
              </a:rPr>
              <a:t>How can it be fun for my students</a:t>
            </a:r>
            <a:r>
              <a:rPr lang="en-US" sz="4900" b="1" dirty="0" smtClean="0">
                <a:latin typeface="Tahoma" panose="020B0604030504040204" pitchFamily="34" charset="0"/>
                <a:ea typeface="Tahoma" panose="020B0604030504040204" pitchFamily="34" charset="0"/>
                <a:cs typeface="Tahoma" panose="020B0604030504040204" pitchFamily="34" charset="0"/>
              </a:rPr>
              <a:t>?</a:t>
            </a:r>
            <a:endParaRPr lang="pl-PL" sz="49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idx="1"/>
          </p:nvPr>
        </p:nvSpPr>
        <p:spPr/>
        <p:txBody>
          <a:bodyPr>
            <a:normAutofit/>
          </a:bodyPr>
          <a:lstStyle/>
          <a:p>
            <a:endParaRPr lang="pl-PL" dirty="0" smtClean="0"/>
          </a:p>
          <a:p>
            <a:endParaRPr lang="pl-PL" sz="2800" dirty="0"/>
          </a:p>
          <a:p>
            <a:pPr marL="0" indent="0">
              <a:buNone/>
            </a:pPr>
            <a:endParaRPr lang="pl-PL" sz="2800" dirty="0" smtClean="0"/>
          </a:p>
          <a:p>
            <a:pPr marL="0" indent="0">
              <a:buNone/>
            </a:pPr>
            <a:endParaRPr lang="pl-PL" sz="2800" dirty="0" smtClean="0"/>
          </a:p>
          <a:p>
            <a:endParaRPr lang="pl-PL" dirty="0"/>
          </a:p>
        </p:txBody>
      </p:sp>
      <p:sp>
        <p:nvSpPr>
          <p:cNvPr id="4" name="pole tekstowe 3"/>
          <p:cNvSpPr txBox="1"/>
          <p:nvPr/>
        </p:nvSpPr>
        <p:spPr>
          <a:xfrm>
            <a:off x="1097280" y="2510725"/>
            <a:ext cx="10058400" cy="1754326"/>
          </a:xfrm>
          <a:prstGeom prst="rect">
            <a:avLst/>
          </a:prstGeom>
          <a:noFill/>
        </p:spPr>
        <p:txBody>
          <a:bodyPr wrap="square" rtlCol="0">
            <a:spAutoFit/>
          </a:bodyPr>
          <a:lstStyle/>
          <a:p>
            <a:r>
              <a:rPr lang="pl-PL" sz="5400" b="1" dirty="0" err="1">
                <a:solidFill>
                  <a:srgbClr val="92D050"/>
                </a:solidFill>
                <a:latin typeface="Tahoma" panose="020B0604030504040204" pitchFamily="34" charset="0"/>
                <a:ea typeface="Tahoma" panose="020B0604030504040204" pitchFamily="34" charset="0"/>
                <a:cs typeface="Tahoma" panose="020B0604030504040204" pitchFamily="34" charset="0"/>
              </a:rPr>
              <a:t>Serious</a:t>
            </a:r>
            <a:r>
              <a:rPr lang="pl-PL" sz="5400" b="1" dirty="0">
                <a:solidFill>
                  <a:srgbClr val="92D050"/>
                </a:solidFill>
                <a:latin typeface="Tahoma" panose="020B0604030504040204" pitchFamily="34" charset="0"/>
                <a:ea typeface="Tahoma" panose="020B0604030504040204" pitchFamily="34" charset="0"/>
                <a:cs typeface="Tahoma" panose="020B0604030504040204" pitchFamily="34" charset="0"/>
              </a:rPr>
              <a:t> but </a:t>
            </a:r>
            <a:r>
              <a:rPr lang="pl-PL" sz="5400" b="1" dirty="0" err="1">
                <a:solidFill>
                  <a:srgbClr val="92D050"/>
                </a:solidFill>
                <a:latin typeface="Tahoma" panose="020B0604030504040204" pitchFamily="34" charset="0"/>
                <a:ea typeface="Tahoma" panose="020B0604030504040204" pitchFamily="34" charset="0"/>
                <a:cs typeface="Tahoma" panose="020B0604030504040204" pitchFamily="34" charset="0"/>
              </a:rPr>
              <a:t>fun</a:t>
            </a:r>
            <a:r>
              <a:rPr lang="pl-PL" sz="5400" b="1" dirty="0">
                <a:solidFill>
                  <a:srgbClr val="92D050"/>
                </a:solidFill>
                <a:latin typeface="Tahoma" panose="020B0604030504040204" pitchFamily="34" charset="0"/>
                <a:ea typeface="Tahoma" panose="020B0604030504040204" pitchFamily="34" charset="0"/>
                <a:cs typeface="Tahoma" panose="020B0604030504040204" pitchFamily="34" charset="0"/>
              </a:rPr>
              <a:t> – </a:t>
            </a:r>
            <a:endParaRPr lang="pl-PL" sz="5400" b="1" dirty="0" smtClean="0">
              <a:solidFill>
                <a:srgbClr val="92D050"/>
              </a:solidFill>
              <a:latin typeface="Tahoma" panose="020B0604030504040204" pitchFamily="34" charset="0"/>
              <a:ea typeface="Tahoma" panose="020B0604030504040204" pitchFamily="34" charset="0"/>
              <a:cs typeface="Tahoma" panose="020B0604030504040204" pitchFamily="34" charset="0"/>
            </a:endParaRPr>
          </a:p>
          <a:p>
            <a:r>
              <a:rPr lang="pl-PL" sz="5400" b="1" dirty="0" smtClean="0">
                <a:solidFill>
                  <a:srgbClr val="92D050"/>
                </a:solidFill>
                <a:latin typeface="Tahoma" panose="020B0604030504040204" pitchFamily="34" charset="0"/>
                <a:ea typeface="Tahoma" panose="020B0604030504040204" pitchFamily="34" charset="0"/>
                <a:cs typeface="Tahoma" panose="020B0604030504040204" pitchFamily="34" charset="0"/>
              </a:rPr>
              <a:t>online </a:t>
            </a:r>
            <a:r>
              <a:rPr lang="pl-PL" sz="5400" b="1" dirty="0" err="1">
                <a:solidFill>
                  <a:srgbClr val="92D050"/>
                </a:solidFill>
                <a:latin typeface="Tahoma" panose="020B0604030504040204" pitchFamily="34" charset="0"/>
                <a:ea typeface="Tahoma" panose="020B0604030504040204" pitchFamily="34" charset="0"/>
                <a:cs typeface="Tahoma" panose="020B0604030504040204" pitchFamily="34" charset="0"/>
              </a:rPr>
              <a:t>games</a:t>
            </a:r>
            <a:endParaRPr lang="pl-PL" sz="5400"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00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286603"/>
            <a:ext cx="10058400" cy="1325221"/>
          </a:xfrm>
        </p:spPr>
        <p:txBody>
          <a:bodyPr/>
          <a:lstStyle/>
          <a:p>
            <a:r>
              <a:rPr lang="pl-PL" sz="4400" b="1" dirty="0" err="1">
                <a:latin typeface="Tahoma" panose="020B0604030504040204" pitchFamily="34" charset="0"/>
                <a:ea typeface="Tahoma" panose="020B0604030504040204" pitchFamily="34" charset="0"/>
                <a:cs typeface="Tahoma" panose="020B0604030504040204" pitchFamily="34" charset="0"/>
              </a:rPr>
              <a:t>Against</a:t>
            </a:r>
            <a:r>
              <a:rPr lang="pl-PL" sz="4400" b="1" dirty="0">
                <a:latin typeface="Tahoma" panose="020B0604030504040204" pitchFamily="34" charset="0"/>
                <a:ea typeface="Tahoma" panose="020B0604030504040204" pitchFamily="34" charset="0"/>
                <a:cs typeface="Tahoma" panose="020B0604030504040204" pitchFamily="34" charset="0"/>
              </a:rPr>
              <a:t> </a:t>
            </a:r>
            <a:r>
              <a:rPr lang="pl-PL" sz="4400" b="1" dirty="0" err="1">
                <a:latin typeface="Tahoma" panose="020B0604030504040204" pitchFamily="34" charset="0"/>
                <a:ea typeface="Tahoma" panose="020B0604030504040204" pitchFamily="34" charset="0"/>
                <a:cs typeface="Tahoma" panose="020B0604030504040204" pitchFamily="34" charset="0"/>
              </a:rPr>
              <a:t>all</a:t>
            </a:r>
            <a:r>
              <a:rPr lang="pl-PL" sz="4400" b="1" dirty="0">
                <a:latin typeface="Tahoma" panose="020B0604030504040204" pitchFamily="34" charset="0"/>
                <a:ea typeface="Tahoma" panose="020B0604030504040204" pitchFamily="34" charset="0"/>
                <a:cs typeface="Tahoma" panose="020B0604030504040204" pitchFamily="34" charset="0"/>
              </a:rPr>
              <a:t> </a:t>
            </a:r>
            <a:r>
              <a:rPr lang="pl-PL" sz="4400" b="1" dirty="0" err="1">
                <a:latin typeface="Tahoma" panose="020B0604030504040204" pitchFamily="34" charset="0"/>
                <a:ea typeface="Tahoma" panose="020B0604030504040204" pitchFamily="34" charset="0"/>
                <a:cs typeface="Tahoma" panose="020B0604030504040204" pitchFamily="34" charset="0"/>
              </a:rPr>
              <a:t>odds</a:t>
            </a:r>
            <a:r>
              <a:rPr lang="pl-PL" dirty="0">
                <a:latin typeface="Tahoma" panose="020B0604030504040204" pitchFamily="34" charset="0"/>
                <a:ea typeface="Tahoma" panose="020B0604030504040204" pitchFamily="34" charset="0"/>
                <a:cs typeface="Tahoma" panose="020B0604030504040204" pitchFamily="34" charset="0"/>
              </a:rPr>
              <a:t> </a:t>
            </a:r>
            <a:r>
              <a:rPr lang="pl-PL" sz="3600" dirty="0">
                <a:latin typeface="Tahoma" panose="020B0604030504040204" pitchFamily="34" charset="0"/>
                <a:ea typeface="Tahoma" panose="020B0604030504040204" pitchFamily="34" charset="0"/>
                <a:cs typeface="Tahoma" panose="020B0604030504040204" pitchFamily="34" charset="0"/>
                <a:hlinkClick r:id="rId2"/>
              </a:rPr>
              <a:t>http://www.playagainstallodds.ca/</a:t>
            </a:r>
            <a:endParaRPr lang="pl-PL" sz="36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883" t="8336" r="4288" b="4283"/>
          <a:stretch/>
        </p:blipFill>
        <p:spPr bwMode="auto">
          <a:xfrm>
            <a:off x="1789859" y="1864588"/>
            <a:ext cx="9130350" cy="499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6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kcja">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6493</TotalTime>
  <Words>584</Words>
  <Application>Microsoft Office PowerPoint</Application>
  <PresentationFormat>Panoramiczny</PresentationFormat>
  <Paragraphs>101</Paragraphs>
  <Slides>26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26</vt:i4>
      </vt:variant>
    </vt:vector>
  </HeadingPairs>
  <TitlesOfParts>
    <vt:vector size="32" baseType="lpstr">
      <vt:lpstr>Calibri</vt:lpstr>
      <vt:lpstr>Calibri Light</vt:lpstr>
      <vt:lpstr>Tahoma</vt:lpstr>
      <vt:lpstr>Times New Roman</vt:lpstr>
      <vt:lpstr>Wingdings</vt:lpstr>
      <vt:lpstr>Retrospekcja</vt:lpstr>
      <vt:lpstr>More than teaching English</vt:lpstr>
      <vt:lpstr>CHALLENGES  </vt:lpstr>
      <vt:lpstr>Is it in the curriculum?</vt:lpstr>
      <vt:lpstr>Curriculum highlights</vt:lpstr>
      <vt:lpstr>Isn’t it only for  more advanced students?</vt:lpstr>
      <vt:lpstr>My roles in life</vt:lpstr>
      <vt:lpstr>The groups I belong to</vt:lpstr>
      <vt:lpstr>   How can it be fun for my students?</vt:lpstr>
      <vt:lpstr>Against all odds http://www.playagainstallodds.ca/</vt:lpstr>
      <vt:lpstr>   3rd world farmer  http://3rdworldfarmer.com/</vt:lpstr>
      <vt:lpstr> Spent   http://playspent.org/</vt:lpstr>
      <vt:lpstr>Free rice  http://freerice.com/#/english-vocabulary/1402 </vt:lpstr>
      <vt:lpstr> Where is the language practice?</vt:lpstr>
      <vt:lpstr>Gallery tour</vt:lpstr>
      <vt:lpstr>Ask your students to find different explanations for the following sentences.</vt:lpstr>
      <vt:lpstr>Prezentacja programu PowerPoint</vt:lpstr>
      <vt:lpstr>Where can I find some materials for teaching about tolerance?</vt:lpstr>
      <vt:lpstr>Prezentacja programu PowerPoint</vt:lpstr>
      <vt:lpstr> Authentic materials - videos</vt:lpstr>
      <vt:lpstr>Prezentacja programu PowerPoint</vt:lpstr>
      <vt:lpstr>Prezentacja programu PowerPoint</vt:lpstr>
      <vt:lpstr>How much can 4 minutes change?</vt:lpstr>
      <vt:lpstr>Am I alone? </vt:lpstr>
      <vt:lpstr>How to make it more than just  teaching English?</vt:lpstr>
      <vt:lpstr>Prezentacja programu PowerPoint</vt:lpstr>
      <vt:lpstr>You are welcome to contact us We love to be bothered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Kasia</dc:creator>
  <cp:lastModifiedBy>Kasia</cp:lastModifiedBy>
  <cp:revision>55</cp:revision>
  <dcterms:created xsi:type="dcterms:W3CDTF">2016-05-27T09:01:15Z</dcterms:created>
  <dcterms:modified xsi:type="dcterms:W3CDTF">2016-09-19T20:07:58Z</dcterms:modified>
</cp:coreProperties>
</file>